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92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78" r:id="rId22"/>
    <p:sldId id="279" r:id="rId23"/>
    <p:sldId id="280" r:id="rId24"/>
    <p:sldId id="290" r:id="rId25"/>
  </p:sldIdLst>
  <p:sldSz cx="18288000" cy="10287000"/>
  <p:notesSz cx="6858000" cy="9144000"/>
  <p:embeddedFontLst>
    <p:embeddedFont>
      <p:font typeface="Arimo" panose="020B0604020202020204" charset="0"/>
      <p:regular r:id="rId26"/>
    </p:embeddedFont>
    <p:embeddedFont>
      <p:font typeface="Garet" panose="020B0604020202020204" charset="0"/>
      <p:regular r:id="rId27"/>
    </p:embeddedFont>
    <p:embeddedFont>
      <p:font typeface="Telegraf" panose="020B0604020202020204" charset="0"/>
      <p:regular r:id="rId28"/>
    </p:embeddedFont>
    <p:embeddedFont>
      <p:font typeface="Telegraf Bold" panose="020B0604020202020204" charset="0"/>
      <p:regular r:id="rId29"/>
    </p:embeddedFont>
    <p:embeddedFont>
      <p:font typeface="Telegraf Medium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95F779-A102-4BD1-AE1C-8AB9A707E2F1}">
          <p14:sldIdLst>
            <p14:sldId id="256"/>
            <p14:sldId id="257"/>
            <p14:sldId id="258"/>
            <p14:sldId id="259"/>
            <p14:sldId id="260"/>
            <p14:sldId id="261"/>
            <p14:sldId id="288"/>
            <p14:sldId id="292"/>
            <p14:sldId id="264"/>
            <p14:sldId id="265"/>
            <p14:sldId id="266"/>
            <p14:sldId id="269"/>
            <p14:sldId id="270"/>
            <p14:sldId id="271"/>
            <p14:sldId id="272"/>
            <p14:sldId id="273"/>
            <p14:sldId id="274"/>
            <p14:sldId id="276"/>
            <p14:sldId id="275"/>
            <p14:sldId id="277"/>
            <p14:sldId id="278"/>
            <p14:sldId id="279"/>
            <p14:sldId id="280"/>
            <p14:sldId id="2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30" dt="2026-08-17T06:30:37.765"/>
    <p1510:client id="{1F6EAC02-6A7E-FBB3-B1BF-CE0691615E20}" v="101" dt="2026-08-17T11:20:35.934"/>
    <p1510:client id="{3D1D51B4-619D-BAE8-18AF-542AD9C6DD36}" v="100" dt="2026-08-17T09:02:07.547"/>
    <p1510:client id="{44D69A76-4F73-24DA-6B29-9041749FB29C}" v="39" dt="2026-08-18T16:44:11.795"/>
    <p1510:client id="{8ED8B8F2-584B-0D76-F4C2-6B81B67EAE12}" v="113" dt="2026-08-17T13:32:08.503"/>
    <p1510:client id="{BCB337EB-A8FC-2BE7-6817-9986CF8A22DB}" v="197" dt="2026-08-18T07:22:14.525"/>
    <p1510:client id="{C4124E73-FD9F-CBAB-60F8-D1A212F2EF71}" v="57" dt="2026-08-18T07:26:47.906"/>
    <p1510:client id="{C56FEEEA-1D18-F61D-8F10-DAB12178CE18}" v="2" dt="2026-08-18T06:40:14.636"/>
    <p1510:client id="{C5EC81D2-041A-6EB6-3850-22D22CA091ED}" v="21" dt="2026-08-18T05:37:01.719"/>
    <p1510:client id="{CF6FD741-96B0-7F86-A8E3-BB32A743B746}" v="5" dt="2026-08-17T15:29:45.850"/>
    <p1510:client id="{D3E8ECE7-2FB0-4009-D88E-ED147E963FC4}" v="4" dt="2026-08-19T03:25:51.893"/>
    <p1510:client id="{D50B3285-5E9D-5AA0-E220-612053D61BF2}" v="4" dt="2026-08-18T05:18:30.879"/>
    <p1510:client id="{D7089065-6520-3498-A622-40A4191CB5CC}" v="56" dt="2026-08-18T09:58:53.5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jana Gopakumar" userId="S::anjana.g@abilytics.com::7824a4ed-6dad-4a5c-83a3-0859d45395f7" providerId="AD" clId="Web-{D3E8ECE7-2FB0-4009-D88E-ED147E963FC4}"/>
    <pc:docChg chg="modSld sldOrd">
      <pc:chgData name="Anjana Gopakumar" userId="S::anjana.g@abilytics.com::7824a4ed-6dad-4a5c-83a3-0859d45395f7" providerId="AD" clId="Web-{D3E8ECE7-2FB0-4009-D88E-ED147E963FC4}" dt="2026-08-19T03:25:51.893" v="3"/>
      <pc:docMkLst>
        <pc:docMk/>
      </pc:docMkLst>
      <pc:sldChg chg="modSp">
        <pc:chgData name="Anjana Gopakumar" userId="S::anjana.g@abilytics.com::7824a4ed-6dad-4a5c-83a3-0859d45395f7" providerId="AD" clId="Web-{D3E8ECE7-2FB0-4009-D88E-ED147E963FC4}" dt="2026-08-19T03:22:47.985" v="0" actId="1076"/>
        <pc:sldMkLst>
          <pc:docMk/>
          <pc:sldMk cId="0" sldId="257"/>
        </pc:sldMkLst>
        <pc:spChg chg="mod">
          <ac:chgData name="Anjana Gopakumar" userId="S::anjana.g@abilytics.com::7824a4ed-6dad-4a5c-83a3-0859d45395f7" providerId="AD" clId="Web-{D3E8ECE7-2FB0-4009-D88E-ED147E963FC4}" dt="2026-08-19T03:22:47.985" v="0" actId="1076"/>
          <ac:spMkLst>
            <pc:docMk/>
            <pc:sldMk cId="0" sldId="257"/>
            <ac:spMk id="9" creationId="{00000000-0000-0000-0000-000000000000}"/>
          </ac:spMkLst>
        </pc:spChg>
      </pc:sldChg>
      <pc:sldChg chg="delSp modSp">
        <pc:chgData name="Anjana Gopakumar" userId="S::anjana.g@abilytics.com::7824a4ed-6dad-4a5c-83a3-0859d45395f7" providerId="AD" clId="Web-{D3E8ECE7-2FB0-4009-D88E-ED147E963FC4}" dt="2026-08-19T03:23:20.689" v="2" actId="1076"/>
        <pc:sldMkLst>
          <pc:docMk/>
          <pc:sldMk cId="0" sldId="258"/>
        </pc:sldMkLst>
        <pc:spChg chg="del">
          <ac:chgData name="Anjana Gopakumar" userId="S::anjana.g@abilytics.com::7824a4ed-6dad-4a5c-83a3-0859d45395f7" providerId="AD" clId="Web-{D3E8ECE7-2FB0-4009-D88E-ED147E963FC4}" dt="2026-08-19T03:23:15.361" v="1"/>
          <ac:spMkLst>
            <pc:docMk/>
            <pc:sldMk cId="0" sldId="258"/>
            <ac:spMk id="11" creationId="{00000000-0000-0000-0000-000000000000}"/>
          </ac:spMkLst>
        </pc:spChg>
        <pc:grpChg chg="mod">
          <ac:chgData name="Anjana Gopakumar" userId="S::anjana.g@abilytics.com::7824a4ed-6dad-4a5c-83a3-0859d45395f7" providerId="AD" clId="Web-{D3E8ECE7-2FB0-4009-D88E-ED147E963FC4}" dt="2026-08-19T03:23:20.689" v="2" actId="1076"/>
          <ac:grpSpMkLst>
            <pc:docMk/>
            <pc:sldMk cId="0" sldId="258"/>
            <ac:grpSpMk id="8" creationId="{00000000-0000-0000-0000-000000000000}"/>
          </ac:grpSpMkLst>
        </pc:grpChg>
      </pc:sldChg>
      <pc:sldChg chg="ord">
        <pc:chgData name="Anjana Gopakumar" userId="S::anjana.g@abilytics.com::7824a4ed-6dad-4a5c-83a3-0859d45395f7" providerId="AD" clId="Web-{D3E8ECE7-2FB0-4009-D88E-ED147E963FC4}" dt="2026-08-19T03:25:51.893" v="3"/>
        <pc:sldMkLst>
          <pc:docMk/>
          <pc:sldMk cId="0" sldId="276"/>
        </pc:sldMkLst>
      </pc:sldChg>
    </pc:docChg>
  </pc:docChgLst>
  <pc:docChgLst>
    <pc:chgData name="Akhil Sasi" userId="S::akhil.sasi@abilytics.com::88672bb6-6c9a-40a4-b1af-5da0ec92cb4e" providerId="AD" clId="Web-{44D69A76-4F73-24DA-6B29-9041749FB29C}"/>
    <pc:docChg chg="addSld delSld modSld modSection">
      <pc:chgData name="Akhil Sasi" userId="S::akhil.sasi@abilytics.com::88672bb6-6c9a-40a4-b1af-5da0ec92cb4e" providerId="AD" clId="Web-{44D69A76-4F73-24DA-6B29-9041749FB29C}" dt="2026-08-18T16:44:11.795" v="35" actId="1076"/>
      <pc:docMkLst>
        <pc:docMk/>
      </pc:docMkLst>
      <pc:sldChg chg="addSp delSp modSp mod setBg">
        <pc:chgData name="Akhil Sasi" userId="S::akhil.sasi@abilytics.com::88672bb6-6c9a-40a4-b1af-5da0ec92cb4e" providerId="AD" clId="Web-{44D69A76-4F73-24DA-6B29-9041749FB29C}" dt="2026-08-18T16:44:11.795" v="35" actId="1076"/>
        <pc:sldMkLst>
          <pc:docMk/>
          <pc:sldMk cId="0" sldId="256"/>
        </pc:sldMkLst>
        <pc:spChg chg="del">
          <ac:chgData name="Akhil Sasi" userId="S::akhil.sasi@abilytics.com::88672bb6-6c9a-40a4-b1af-5da0ec92cb4e" providerId="AD" clId="Web-{44D69A76-4F73-24DA-6B29-9041749FB29C}" dt="2026-08-18T16:42:00.400" v="22"/>
          <ac:spMkLst>
            <pc:docMk/>
            <pc:sldMk cId="0" sldId="256"/>
            <ac:spMk id="2" creationId="{00000000-0000-0000-0000-000000000000}"/>
          </ac:spMkLst>
        </pc:spChg>
        <pc:spChg chg="del">
          <ac:chgData name="Akhil Sasi" userId="S::akhil.sasi@abilytics.com::88672bb6-6c9a-40a4-b1af-5da0ec92cb4e" providerId="AD" clId="Web-{44D69A76-4F73-24DA-6B29-9041749FB29C}" dt="2026-08-18T16:41:59.040" v="21"/>
          <ac:spMkLst>
            <pc:docMk/>
            <pc:sldMk cId="0" sldId="256"/>
            <ac:spMk id="3" creationId="{00000000-0000-0000-0000-000000000000}"/>
          </ac:spMkLst>
        </pc:spChg>
        <pc:spChg chg="add del mod">
          <ac:chgData name="Akhil Sasi" userId="S::akhil.sasi@abilytics.com::88672bb6-6c9a-40a4-b1af-5da0ec92cb4e" providerId="AD" clId="Web-{44D69A76-4F73-24DA-6B29-9041749FB29C}" dt="2026-08-18T16:43:06.902" v="28"/>
          <ac:spMkLst>
            <pc:docMk/>
            <pc:sldMk cId="0" sldId="256"/>
            <ac:spMk id="6" creationId="{A14D00FA-98EA-01E2-3C6C-BE0B01ECBF01}"/>
          </ac:spMkLst>
        </pc:spChg>
        <pc:spChg chg="add">
          <ac:chgData name="Akhil Sasi" userId="S::akhil.sasi@abilytics.com::88672bb6-6c9a-40a4-b1af-5da0ec92cb4e" providerId="AD" clId="Web-{44D69A76-4F73-24DA-6B29-9041749FB29C}" dt="2026-08-18T16:42:12.853" v="24"/>
          <ac:spMkLst>
            <pc:docMk/>
            <pc:sldMk cId="0" sldId="256"/>
            <ac:spMk id="9" creationId="{42A4FC2C-047E-45A5-965D-8E1E3BF09BC6}"/>
          </ac:spMkLst>
        </pc:spChg>
        <pc:picChg chg="add mod">
          <ac:chgData name="Akhil Sasi" userId="S::akhil.sasi@abilytics.com::88672bb6-6c9a-40a4-b1af-5da0ec92cb4e" providerId="AD" clId="Web-{44D69A76-4F73-24DA-6B29-9041749FB29C}" dt="2026-08-18T16:42:12.853" v="24"/>
          <ac:picMkLst>
            <pc:docMk/>
            <pc:sldMk cId="0" sldId="256"/>
            <ac:picMk id="4" creationId="{942C61E0-2734-7C12-9388-29964A10C2BA}"/>
          </ac:picMkLst>
        </pc:picChg>
        <pc:picChg chg="add mod">
          <ac:chgData name="Akhil Sasi" userId="S::akhil.sasi@abilytics.com::88672bb6-6c9a-40a4-b1af-5da0ec92cb4e" providerId="AD" clId="Web-{44D69A76-4F73-24DA-6B29-9041749FB29C}" dt="2026-08-18T16:44:11.795" v="35" actId="1076"/>
          <ac:picMkLst>
            <pc:docMk/>
            <pc:sldMk cId="0" sldId="256"/>
            <ac:picMk id="7" creationId="{AC158C7E-862C-B346-0DA4-4F7D66AEA27F}"/>
          </ac:picMkLst>
        </pc:picChg>
      </pc:sldChg>
      <pc:sldChg chg="delSp add del mod setBg">
        <pc:chgData name="Akhil Sasi" userId="S::akhil.sasi@abilytics.com::88672bb6-6c9a-40a4-b1af-5da0ec92cb4e" providerId="AD" clId="Web-{44D69A76-4F73-24DA-6B29-9041749FB29C}" dt="2026-08-18T16:34:45.023" v="16"/>
        <pc:sldMkLst>
          <pc:docMk/>
          <pc:sldMk cId="0" sldId="257"/>
        </pc:sldMkLst>
        <pc:grpChg chg="del">
          <ac:chgData name="Akhil Sasi" userId="S::akhil.sasi@abilytics.com::88672bb6-6c9a-40a4-b1af-5da0ec92cb4e" providerId="AD" clId="Web-{44D69A76-4F73-24DA-6B29-9041749FB29C}" dt="2026-08-18T12:48:18.115" v="3"/>
          <ac:grpSpMkLst>
            <pc:docMk/>
            <pc:sldMk cId="0" sldId="257"/>
            <ac:grpSpMk id="6" creationId="{00000000-0000-0000-0000-000000000000}"/>
          </ac:grpSpMkLst>
        </pc:grpChg>
      </pc:sldChg>
      <pc:sldChg chg="delSp">
        <pc:chgData name="Akhil Sasi" userId="S::akhil.sasi@abilytics.com::88672bb6-6c9a-40a4-b1af-5da0ec92cb4e" providerId="AD" clId="Web-{44D69A76-4F73-24DA-6B29-9041749FB29C}" dt="2026-08-18T12:48:14.708" v="2"/>
        <pc:sldMkLst>
          <pc:docMk/>
          <pc:sldMk cId="0" sldId="258"/>
        </pc:sldMkLst>
        <pc:grpChg chg="del">
          <ac:chgData name="Akhil Sasi" userId="S::akhil.sasi@abilytics.com::88672bb6-6c9a-40a4-b1af-5da0ec92cb4e" providerId="AD" clId="Web-{44D69A76-4F73-24DA-6B29-9041749FB29C}" dt="2026-08-18T12:48:14.708" v="2"/>
          <ac:grpSpMkLst>
            <pc:docMk/>
            <pc:sldMk cId="0" sldId="258"/>
            <ac:grpSpMk id="6" creationId="{00000000-0000-0000-0000-000000000000}"/>
          </ac:grpSpMkLst>
        </pc:grpChg>
      </pc:sldChg>
      <pc:sldChg chg="delSp modSp">
        <pc:chgData name="Akhil Sasi" userId="S::akhil.sasi@abilytics.com::88672bb6-6c9a-40a4-b1af-5da0ec92cb4e" providerId="AD" clId="Web-{44D69A76-4F73-24DA-6B29-9041749FB29C}" dt="2026-08-18T16:34:04.865" v="15" actId="20577"/>
        <pc:sldMkLst>
          <pc:docMk/>
          <pc:sldMk cId="0" sldId="264"/>
        </pc:sldMkLst>
        <pc:spChg chg="mod">
          <ac:chgData name="Akhil Sasi" userId="S::akhil.sasi@abilytics.com::88672bb6-6c9a-40a4-b1af-5da0ec92cb4e" providerId="AD" clId="Web-{44D69A76-4F73-24DA-6B29-9041749FB29C}" dt="2026-08-18T16:34:04.865" v="15" actId="20577"/>
          <ac:spMkLst>
            <pc:docMk/>
            <pc:sldMk cId="0" sldId="264"/>
            <ac:spMk id="12" creationId="{00000000-0000-0000-0000-000000000000}"/>
          </ac:spMkLst>
        </pc:spChg>
        <pc:grpChg chg="del">
          <ac:chgData name="Akhil Sasi" userId="S::akhil.sasi@abilytics.com::88672bb6-6c9a-40a4-b1af-5da0ec92cb4e" providerId="AD" clId="Web-{44D69A76-4F73-24DA-6B29-9041749FB29C}" dt="2026-08-18T12:48:27.584" v="5"/>
          <ac:grpSpMkLst>
            <pc:docMk/>
            <pc:sldMk cId="0" sldId="264"/>
            <ac:grpSpMk id="7" creationId="{00000000-0000-0000-0000-000000000000}"/>
          </ac:grpSpMkLst>
        </pc:grpChg>
      </pc:sldChg>
      <pc:sldChg chg="delSp">
        <pc:chgData name="Akhil Sasi" userId="S::akhil.sasi@abilytics.com::88672bb6-6c9a-40a4-b1af-5da0ec92cb4e" providerId="AD" clId="Web-{44D69A76-4F73-24DA-6B29-9041749FB29C}" dt="2026-08-18T12:48:31.131" v="6"/>
        <pc:sldMkLst>
          <pc:docMk/>
          <pc:sldMk cId="0" sldId="265"/>
        </pc:sldMkLst>
        <pc:grpChg chg="del">
          <ac:chgData name="Akhil Sasi" userId="S::akhil.sasi@abilytics.com::88672bb6-6c9a-40a4-b1af-5da0ec92cb4e" providerId="AD" clId="Web-{44D69A76-4F73-24DA-6B29-9041749FB29C}" dt="2026-08-18T12:48:31.131" v="6"/>
          <ac:grpSpMkLst>
            <pc:docMk/>
            <pc:sldMk cId="0" sldId="265"/>
            <ac:grpSpMk id="2" creationId="{00000000-0000-0000-0000-000000000000}"/>
          </ac:grpSpMkLst>
        </pc:grpChg>
      </pc:sldChg>
      <pc:sldChg chg="delSp">
        <pc:chgData name="Akhil Sasi" userId="S::akhil.sasi@abilytics.com::88672bb6-6c9a-40a4-b1af-5da0ec92cb4e" providerId="AD" clId="Web-{44D69A76-4F73-24DA-6B29-9041749FB29C}" dt="2026-08-18T12:48:34.850" v="7"/>
        <pc:sldMkLst>
          <pc:docMk/>
          <pc:sldMk cId="0" sldId="266"/>
        </pc:sldMkLst>
        <pc:grpChg chg="del">
          <ac:chgData name="Akhil Sasi" userId="S::akhil.sasi@abilytics.com::88672bb6-6c9a-40a4-b1af-5da0ec92cb4e" providerId="AD" clId="Web-{44D69A76-4F73-24DA-6B29-9041749FB29C}" dt="2026-08-18T12:48:34.850" v="7"/>
          <ac:grpSpMkLst>
            <pc:docMk/>
            <pc:sldMk cId="0" sldId="266"/>
            <ac:grpSpMk id="28" creationId="{00000000-0000-0000-0000-000000000000}"/>
          </ac:grpSpMkLst>
        </pc:grpChg>
      </pc:sldChg>
      <pc:sldChg chg="delSp">
        <pc:chgData name="Akhil Sasi" userId="S::akhil.sasi@abilytics.com::88672bb6-6c9a-40a4-b1af-5da0ec92cb4e" providerId="AD" clId="Web-{44D69A76-4F73-24DA-6B29-9041749FB29C}" dt="2026-08-18T12:48:38.054" v="8"/>
        <pc:sldMkLst>
          <pc:docMk/>
          <pc:sldMk cId="0" sldId="269"/>
        </pc:sldMkLst>
        <pc:grpChg chg="del">
          <ac:chgData name="Akhil Sasi" userId="S::akhil.sasi@abilytics.com::88672bb6-6c9a-40a4-b1af-5da0ec92cb4e" providerId="AD" clId="Web-{44D69A76-4F73-24DA-6B29-9041749FB29C}" dt="2026-08-18T12:48:38.054" v="8"/>
          <ac:grpSpMkLst>
            <pc:docMk/>
            <pc:sldMk cId="0" sldId="269"/>
            <ac:grpSpMk id="12" creationId="{00000000-0000-0000-0000-000000000000}"/>
          </ac:grpSpMkLst>
        </pc:grpChg>
      </pc:sldChg>
      <pc:sldChg chg="addSp delSp modSp">
        <pc:chgData name="Akhil Sasi" userId="S::akhil.sasi@abilytics.com::88672bb6-6c9a-40a4-b1af-5da0ec92cb4e" providerId="AD" clId="Web-{44D69A76-4F73-24DA-6B29-9041749FB29C}" dt="2026-08-18T16:38:46.877" v="20" actId="14100"/>
        <pc:sldMkLst>
          <pc:docMk/>
          <pc:sldMk cId="0" sldId="270"/>
        </pc:sldMkLst>
        <pc:spChg chg="del">
          <ac:chgData name="Akhil Sasi" userId="S::akhil.sasi@abilytics.com::88672bb6-6c9a-40a4-b1af-5da0ec92cb4e" providerId="AD" clId="Web-{44D69A76-4F73-24DA-6B29-9041749FB29C}" dt="2026-08-18T16:37:20.498" v="17"/>
          <ac:spMkLst>
            <pc:docMk/>
            <pc:sldMk cId="0" sldId="270"/>
            <ac:spMk id="5" creationId="{00000000-0000-0000-0000-000000000000}"/>
          </ac:spMkLst>
        </pc:spChg>
        <pc:picChg chg="add mod">
          <ac:chgData name="Akhil Sasi" userId="S::akhil.sasi@abilytics.com::88672bb6-6c9a-40a4-b1af-5da0ec92cb4e" providerId="AD" clId="Web-{44D69A76-4F73-24DA-6B29-9041749FB29C}" dt="2026-08-18T16:38:46.877" v="20" actId="14100"/>
          <ac:picMkLst>
            <pc:docMk/>
            <pc:sldMk cId="0" sldId="270"/>
            <ac:picMk id="2" creationId="{86DCB2EB-775F-94F9-CC6C-0D83E66E4615}"/>
          </ac:picMkLst>
        </pc:picChg>
      </pc:sldChg>
      <pc:sldChg chg="delSp modSp">
        <pc:chgData name="Akhil Sasi" userId="S::akhil.sasi@abilytics.com::88672bb6-6c9a-40a4-b1af-5da0ec92cb4e" providerId="AD" clId="Web-{44D69A76-4F73-24DA-6B29-9041749FB29C}" dt="2026-08-18T12:48:53.805" v="11" actId="1076"/>
        <pc:sldMkLst>
          <pc:docMk/>
          <pc:sldMk cId="0" sldId="271"/>
        </pc:sldMkLst>
        <pc:spChg chg="mod">
          <ac:chgData name="Akhil Sasi" userId="S::akhil.sasi@abilytics.com::88672bb6-6c9a-40a4-b1af-5da0ec92cb4e" providerId="AD" clId="Web-{44D69A76-4F73-24DA-6B29-9041749FB29C}" dt="2026-08-18T12:48:53.789" v="10" actId="1076"/>
          <ac:spMkLst>
            <pc:docMk/>
            <pc:sldMk cId="0" sldId="271"/>
            <ac:spMk id="5" creationId="{00000000-0000-0000-0000-000000000000}"/>
          </ac:spMkLst>
        </pc:spChg>
        <pc:spChg chg="mod">
          <ac:chgData name="Akhil Sasi" userId="S::akhil.sasi@abilytics.com::88672bb6-6c9a-40a4-b1af-5da0ec92cb4e" providerId="AD" clId="Web-{44D69A76-4F73-24DA-6B29-9041749FB29C}" dt="2026-08-18T12:48:53.805" v="11" actId="1076"/>
          <ac:spMkLst>
            <pc:docMk/>
            <pc:sldMk cId="0" sldId="271"/>
            <ac:spMk id="6" creationId="{00000000-0000-0000-0000-000000000000}"/>
          </ac:spMkLst>
        </pc:spChg>
        <pc:grpChg chg="del">
          <ac:chgData name="Akhil Sasi" userId="S::akhil.sasi@abilytics.com::88672bb6-6c9a-40a4-b1af-5da0ec92cb4e" providerId="AD" clId="Web-{44D69A76-4F73-24DA-6B29-9041749FB29C}" dt="2026-08-18T12:48:41.898" v="9"/>
          <ac:grpSpMkLst>
            <pc:docMk/>
            <pc:sldMk cId="0" sldId="271"/>
            <ac:grpSpMk id="2" creationId="{00000000-0000-0000-0000-000000000000}"/>
          </ac:grpSpMkLst>
        </pc:grpChg>
      </pc:sldChg>
      <pc:sldChg chg="delSp">
        <pc:chgData name="Akhil Sasi" userId="S::akhil.sasi@abilytics.com::88672bb6-6c9a-40a4-b1af-5da0ec92cb4e" providerId="AD" clId="Web-{44D69A76-4F73-24DA-6B29-9041749FB29C}" dt="2026-08-18T12:48:24.037" v="4"/>
        <pc:sldMkLst>
          <pc:docMk/>
          <pc:sldMk cId="2747870572" sldId="288"/>
        </pc:sldMkLst>
        <pc:grpChg chg="del">
          <ac:chgData name="Akhil Sasi" userId="S::akhil.sasi@abilytics.com::88672bb6-6c9a-40a4-b1af-5da0ec92cb4e" providerId="AD" clId="Web-{44D69A76-4F73-24DA-6B29-9041749FB29C}" dt="2026-08-18T12:48:24.037" v="4"/>
          <ac:grpSpMkLst>
            <pc:docMk/>
            <pc:sldMk cId="2747870572" sldId="288"/>
            <ac:grpSpMk id="7" creationId="{00000000-0000-0000-0000-000000000000}"/>
          </ac:grpSpMkLst>
        </pc:grpChg>
      </pc:sldChg>
      <pc:sldChg chg="delSp">
        <pc:chgData name="Akhil Sasi" userId="S::akhil.sasi@abilytics.com::88672bb6-6c9a-40a4-b1af-5da0ec92cb4e" providerId="AD" clId="Web-{44D69A76-4F73-24DA-6B29-9041749FB29C}" dt="2026-08-18T12:49:03.118" v="12"/>
        <pc:sldMkLst>
          <pc:docMk/>
          <pc:sldMk cId="2498921163" sldId="290"/>
        </pc:sldMkLst>
        <pc:grpChg chg="del">
          <ac:chgData name="Akhil Sasi" userId="S::akhil.sasi@abilytics.com::88672bb6-6c9a-40a4-b1af-5da0ec92cb4e" providerId="AD" clId="Web-{44D69A76-4F73-24DA-6B29-9041749FB29C}" dt="2026-08-18T12:49:03.118" v="12"/>
          <ac:grpSpMkLst>
            <pc:docMk/>
            <pc:sldMk cId="2498921163" sldId="290"/>
            <ac:grpSpMk id="17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7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letsconnect@abilytics.com" TargetMode="External"/><Relationship Id="rId2" Type="http://schemas.openxmlformats.org/officeDocument/2006/relationships/hyperlink" Target="tel:+1341237253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C61E0-2734-7C12-9388-29964A10C2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C158C7E-862C-B346-0DA4-4F7D66AEA2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8704" y="1937148"/>
            <a:ext cx="3646884" cy="8405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52500" y="1019175"/>
            <a:ext cx="11430000" cy="76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49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Our Technology Expertise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2500" y="1740217"/>
            <a:ext cx="762000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45566B"/>
                </a:solidFill>
                <a:latin typeface="Telegraf Bold"/>
                <a:ea typeface="Telegraf Bold"/>
                <a:cs typeface="Telegraf Bold"/>
                <a:sym typeface="Telegraf Bold"/>
              </a:rPr>
              <a:t>The stack behind the outcomes. Cloud-neutral by design.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910B953-5851-37BB-4C74-834A69D919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4622" y="2750430"/>
            <a:ext cx="13879778" cy="659676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31647"/>
            <a:ext cx="17212056" cy="472592"/>
            <a:chOff x="0" y="0"/>
            <a:chExt cx="22949408" cy="630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49408" cy="630174"/>
            </a:xfrm>
            <a:custGeom>
              <a:avLst/>
              <a:gdLst/>
              <a:ahLst/>
              <a:cxnLst/>
              <a:rect l="l" t="t" r="r" b="b"/>
              <a:pathLst>
                <a:path w="22949408" h="630174">
                  <a:moveTo>
                    <a:pt x="0" y="0"/>
                  </a:moveTo>
                  <a:lnTo>
                    <a:pt x="22949408" y="0"/>
                  </a:lnTo>
                  <a:lnTo>
                    <a:pt x="22949408" y="630174"/>
                  </a:lnTo>
                  <a:lnTo>
                    <a:pt x="0" y="6301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59109" b="-659099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2446776"/>
            <a:ext cx="17212056" cy="494022"/>
            <a:chOff x="0" y="0"/>
            <a:chExt cx="22949408" cy="6586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949408" cy="658694"/>
            </a:xfrm>
            <a:custGeom>
              <a:avLst/>
              <a:gdLst/>
              <a:ahLst/>
              <a:cxnLst/>
              <a:rect l="l" t="t" r="r" b="b"/>
              <a:pathLst>
                <a:path w="22949408" h="658694">
                  <a:moveTo>
                    <a:pt x="0" y="0"/>
                  </a:moveTo>
                  <a:lnTo>
                    <a:pt x="22949408" y="0"/>
                  </a:lnTo>
                  <a:lnTo>
                    <a:pt x="22949408" y="658694"/>
                  </a:lnTo>
                  <a:lnTo>
                    <a:pt x="0" y="65869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28873" b="-628873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2949408" cy="68727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2759"/>
                </a:lnSpc>
              </a:pPr>
              <a:r>
                <a:rPr lang="en-US" sz="2250" b="1" spc="574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ABILYTICS STUDIO INCIDENT MANAGEMENT PLATFORM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3631261"/>
            <a:ext cx="4249026" cy="1538930"/>
            <a:chOff x="0" y="0"/>
            <a:chExt cx="5665368" cy="205190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665363" cy="2051906"/>
            </a:xfrm>
            <a:custGeom>
              <a:avLst/>
              <a:gdLst/>
              <a:ahLst/>
              <a:cxnLst/>
              <a:rect l="l" t="t" r="r" b="b"/>
              <a:pathLst>
                <a:path w="5665363" h="2051906">
                  <a:moveTo>
                    <a:pt x="0" y="0"/>
                  </a:moveTo>
                  <a:lnTo>
                    <a:pt x="5665363" y="0"/>
                  </a:lnTo>
                  <a:lnTo>
                    <a:pt x="5665363" y="2051906"/>
                  </a:lnTo>
                  <a:lnTo>
                    <a:pt x="0" y="205190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4008" b="6411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5665368" cy="21281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b="1" spc="196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AI-driven platform that predicts, accelerates, and automates incident resolution.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48677" y="4900316"/>
            <a:ext cx="4495610" cy="1135990"/>
            <a:chOff x="0" y="0"/>
            <a:chExt cx="5994146" cy="15146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994146" cy="1514602"/>
            </a:xfrm>
            <a:custGeom>
              <a:avLst/>
              <a:gdLst/>
              <a:ahLst/>
              <a:cxnLst/>
              <a:rect l="l" t="t" r="r" b="b"/>
              <a:pathLst>
                <a:path w="5994146" h="1514602">
                  <a:moveTo>
                    <a:pt x="0" y="0"/>
                  </a:moveTo>
                  <a:lnTo>
                    <a:pt x="5994146" y="0"/>
                  </a:lnTo>
                  <a:lnTo>
                    <a:pt x="5994146" y="1514602"/>
                  </a:lnTo>
                  <a:lnTo>
                    <a:pt x="0" y="151460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7111" b="-27115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782117" y="5522365"/>
            <a:ext cx="4495610" cy="2850490"/>
            <a:chOff x="0" y="0"/>
            <a:chExt cx="5994146" cy="38006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994145" cy="3800653"/>
            </a:xfrm>
            <a:custGeom>
              <a:avLst/>
              <a:gdLst/>
              <a:ahLst/>
              <a:cxnLst/>
              <a:rect l="l" t="t" r="r" b="b"/>
              <a:pathLst>
                <a:path w="5994145" h="3800653">
                  <a:moveTo>
                    <a:pt x="0" y="0"/>
                  </a:moveTo>
                  <a:lnTo>
                    <a:pt x="5994145" y="0"/>
                  </a:lnTo>
                  <a:lnTo>
                    <a:pt x="5994145" y="3800653"/>
                  </a:lnTo>
                  <a:lnTo>
                    <a:pt x="0" y="380065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303" b="48842"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5994146" cy="38387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74345" lvl="1" indent="-237490">
                <a:lnSpc>
                  <a:spcPts val="2771"/>
                </a:lnSpc>
                <a:buFont typeface="Arial"/>
                <a:buChar char="•"/>
              </a:pPr>
              <a:r>
                <a:rPr lang="en-US" sz="215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85% Faster Root Cause Identification driven platform that predicts, accelerates, and automates incident resolution.</a:t>
              </a:r>
              <a:endParaRPr lang="en-US" sz="2150"/>
            </a:p>
            <a:p>
              <a:pPr algn="l">
                <a:lnSpc>
                  <a:spcPts val="2771"/>
                </a:lnSpc>
              </a:pPr>
              <a:endParaRPr lang="en-US" sz="2199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endParaRPr>
            </a:p>
            <a:p>
              <a:pPr marL="474980" lvl="1" indent="-237490" algn="l">
                <a:lnSpc>
                  <a:spcPts val="2772"/>
                </a:lnSpc>
                <a:buFont typeface="Arial"/>
                <a:buChar char="•"/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60% Reduction in Mean Time to Resolution (MTTR)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55191" y="7593888"/>
            <a:ext cx="4249026" cy="384048"/>
            <a:chOff x="0" y="0"/>
            <a:chExt cx="5665368" cy="5120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665343" cy="512064"/>
            </a:xfrm>
            <a:custGeom>
              <a:avLst/>
              <a:gdLst/>
              <a:ahLst/>
              <a:cxnLst/>
              <a:rect l="l" t="t" r="r" b="b"/>
              <a:pathLst>
                <a:path w="5665343" h="512064">
                  <a:moveTo>
                    <a:pt x="0" y="0"/>
                  </a:moveTo>
                  <a:lnTo>
                    <a:pt x="5665343" y="0"/>
                  </a:lnTo>
                  <a:lnTo>
                    <a:pt x="5665343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65429" b="-165426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1455191" y="7572456"/>
            <a:ext cx="4249026" cy="405479"/>
            <a:chOff x="0" y="0"/>
            <a:chExt cx="5665368" cy="54063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665363" cy="540639"/>
            </a:xfrm>
            <a:custGeom>
              <a:avLst/>
              <a:gdLst/>
              <a:ahLst/>
              <a:cxnLst/>
              <a:rect l="l" t="t" r="r" b="b"/>
              <a:pathLst>
                <a:path w="5665363" h="540639">
                  <a:moveTo>
                    <a:pt x="0" y="0"/>
                  </a:moveTo>
                  <a:lnTo>
                    <a:pt x="5665363" y="0"/>
                  </a:lnTo>
                  <a:lnTo>
                    <a:pt x="5665363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4184" b="-154184"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5665368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55191" y="8017255"/>
            <a:ext cx="4249026" cy="610210"/>
            <a:chOff x="0" y="0"/>
            <a:chExt cx="5665368" cy="81361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65343" cy="813562"/>
            </a:xfrm>
            <a:custGeom>
              <a:avLst/>
              <a:gdLst/>
              <a:ahLst/>
              <a:cxnLst/>
              <a:rect l="l" t="t" r="r" b="b"/>
              <a:pathLst>
                <a:path w="5665343" h="813562">
                  <a:moveTo>
                    <a:pt x="0" y="0"/>
                  </a:moveTo>
                  <a:lnTo>
                    <a:pt x="5665343" y="0"/>
                  </a:lnTo>
                  <a:lnTo>
                    <a:pt x="5665343" y="813562"/>
                  </a:lnTo>
                  <a:lnTo>
                    <a:pt x="0" y="8135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5590" b="-85594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1455191" y="7995824"/>
            <a:ext cx="4249026" cy="631640"/>
            <a:chOff x="0" y="0"/>
            <a:chExt cx="5665368" cy="84218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665363" cy="842186"/>
            </a:xfrm>
            <a:custGeom>
              <a:avLst/>
              <a:gdLst/>
              <a:ahLst/>
              <a:cxnLst/>
              <a:rect l="l" t="t" r="r" b="b"/>
              <a:pathLst>
                <a:path w="5665363" h="842186">
                  <a:moveTo>
                    <a:pt x="0" y="0"/>
                  </a:moveTo>
                  <a:lnTo>
                    <a:pt x="5665363" y="0"/>
                  </a:lnTo>
                  <a:lnTo>
                    <a:pt x="5665363" y="842186"/>
                  </a:lnTo>
                  <a:lnTo>
                    <a:pt x="0" y="84218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1075" b="-81075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5665368" cy="8707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87552" y="382927"/>
            <a:ext cx="14737671" cy="2063847"/>
            <a:chOff x="0" y="0"/>
            <a:chExt cx="19650227" cy="275179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9650232" cy="2751795"/>
            </a:xfrm>
            <a:custGeom>
              <a:avLst/>
              <a:gdLst/>
              <a:ahLst/>
              <a:cxnLst/>
              <a:rect l="l" t="t" r="r" b="b"/>
              <a:pathLst>
                <a:path w="19650232" h="2751795">
                  <a:moveTo>
                    <a:pt x="0" y="0"/>
                  </a:moveTo>
                  <a:lnTo>
                    <a:pt x="19650232" y="0"/>
                  </a:lnTo>
                  <a:lnTo>
                    <a:pt x="19650232" y="2751795"/>
                  </a:lnTo>
                  <a:lnTo>
                    <a:pt x="0" y="27517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9140" b="-89140"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0" y="85725"/>
              <a:ext cx="19650227" cy="266607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380"/>
                </a:lnSpc>
              </a:pPr>
              <a:r>
                <a:rPr lang="en-US" sz="7500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Product Capability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58A92FC-BC6C-E776-8A09-F7B6587325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2087" y="3780080"/>
            <a:ext cx="12258675" cy="46127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7552" y="713232"/>
            <a:ext cx="16610076" cy="342900"/>
            <a:chOff x="0" y="0"/>
            <a:chExt cx="22146768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46768" cy="457200"/>
            </a:xfrm>
            <a:custGeom>
              <a:avLst/>
              <a:gdLst/>
              <a:ahLst/>
              <a:cxnLst/>
              <a:rect l="l" t="t" r="r" b="b"/>
              <a:pathLst>
                <a:path w="22146768" h="457200">
                  <a:moveTo>
                    <a:pt x="0" y="0"/>
                  </a:moveTo>
                  <a:lnTo>
                    <a:pt x="22146768" y="0"/>
                  </a:lnTo>
                  <a:lnTo>
                    <a:pt x="22146768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93200" b="-893197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87552" y="684657"/>
            <a:ext cx="16610076" cy="371475"/>
            <a:chOff x="0" y="0"/>
            <a:chExt cx="22146768" cy="4953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146768" cy="495300"/>
            </a:xfrm>
            <a:custGeom>
              <a:avLst/>
              <a:gdLst/>
              <a:ahLst/>
              <a:cxnLst/>
              <a:rect l="l" t="t" r="r" b="b"/>
              <a:pathLst>
                <a:path w="22146768" h="495300">
                  <a:moveTo>
                    <a:pt x="0" y="0"/>
                  </a:moveTo>
                  <a:lnTo>
                    <a:pt x="22146768" y="0"/>
                  </a:lnTo>
                  <a:lnTo>
                    <a:pt x="22146768" y="495300"/>
                  </a:lnTo>
                  <a:lnTo>
                    <a:pt x="0" y="4953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21251" b="-821251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2146768" cy="5334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09"/>
                </a:lnSpc>
              </a:pPr>
              <a:r>
                <a:rPr lang="en-US" sz="1425" spc="525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MEASURABLE OUTCOMES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87552" y="884682"/>
            <a:ext cx="14737671" cy="2128142"/>
            <a:chOff x="0" y="0"/>
            <a:chExt cx="19650227" cy="283752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650202" cy="2837561"/>
            </a:xfrm>
            <a:custGeom>
              <a:avLst/>
              <a:gdLst/>
              <a:ahLst/>
              <a:cxnLst/>
              <a:rect l="l" t="t" r="r" b="b"/>
              <a:pathLst>
                <a:path w="19650202" h="2837561">
                  <a:moveTo>
                    <a:pt x="0" y="0"/>
                  </a:moveTo>
                  <a:lnTo>
                    <a:pt x="19650202" y="0"/>
                  </a:lnTo>
                  <a:lnTo>
                    <a:pt x="19650202" y="2837561"/>
                  </a:lnTo>
                  <a:lnTo>
                    <a:pt x="0" y="283756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4841" b="-84840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987552" y="948976"/>
            <a:ext cx="14737671" cy="2063847"/>
            <a:chOff x="0" y="0"/>
            <a:chExt cx="19650227" cy="275179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650232" cy="2751795"/>
            </a:xfrm>
            <a:custGeom>
              <a:avLst/>
              <a:gdLst/>
              <a:ahLst/>
              <a:cxnLst/>
              <a:rect l="l" t="t" r="r" b="b"/>
              <a:pathLst>
                <a:path w="19650232" h="2751795">
                  <a:moveTo>
                    <a:pt x="0" y="0"/>
                  </a:moveTo>
                  <a:lnTo>
                    <a:pt x="19650232" y="0"/>
                  </a:lnTo>
                  <a:lnTo>
                    <a:pt x="19650232" y="2751795"/>
                  </a:lnTo>
                  <a:lnTo>
                    <a:pt x="0" y="27517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9140" b="-89140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19650227" cy="266607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167"/>
                </a:lnSpc>
              </a:pPr>
              <a:r>
                <a:rPr lang="en-US" sz="7200" b="1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Numbers</a:t>
              </a:r>
              <a:r>
                <a:rPr lang="en-US" sz="72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, not narratives.</a:t>
              </a:r>
              <a:endParaRPr lang="en-US" sz="7200">
                <a:solidFill>
                  <a:srgbClr val="0B1B33"/>
                </a:solidFill>
                <a:latin typeface="Telegraf"/>
                <a:ea typeface="Telegraf"/>
                <a:cs typeface="Telegraf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76325" y="4343400"/>
            <a:ext cx="2857500" cy="91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$500K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76325" y="5305764"/>
            <a:ext cx="2857500" cy="130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1"/>
              </a:lnSpc>
            </a:pPr>
            <a:r>
              <a:rPr lang="en-US" sz="2563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PROJECT DELIVERED AT 1/10TH COST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6325" y="7140350"/>
            <a:ext cx="2857500" cy="103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Enterprise-grade AI solution at a fraction of traditional build cost.</a:t>
            </a:r>
          </a:p>
        </p:txBody>
      </p:sp>
      <p:sp>
        <p:nvSpPr>
          <p:cNvPr id="17" name="AutoShape 17"/>
          <p:cNvSpPr/>
          <p:nvPr/>
        </p:nvSpPr>
        <p:spPr>
          <a:xfrm rot="5391660">
            <a:off x="1966903" y="6048375"/>
            <a:ext cx="3924310" cy="0"/>
          </a:xfrm>
          <a:prstGeom prst="line">
            <a:avLst/>
          </a:prstGeom>
          <a:ln w="9525" cap="rnd">
            <a:solidFill>
              <a:srgbClr val="D3DAE3">
                <a:alpha val="2941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TextBox 18"/>
          <p:cNvSpPr txBox="1"/>
          <p:nvPr/>
        </p:nvSpPr>
        <p:spPr>
          <a:xfrm>
            <a:off x="4305300" y="4343400"/>
            <a:ext cx="1104900" cy="91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75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05300" y="5484495"/>
            <a:ext cx="2857500" cy="938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FASTER DEVELOPMENT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05300" y="6983187"/>
            <a:ext cx="2857500" cy="1344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Accelerated delivery through reusable AI components and automation.</a:t>
            </a:r>
          </a:p>
        </p:txBody>
      </p:sp>
      <p:sp>
        <p:nvSpPr>
          <p:cNvPr id="21" name="AutoShape 21"/>
          <p:cNvSpPr/>
          <p:nvPr/>
        </p:nvSpPr>
        <p:spPr>
          <a:xfrm rot="5391660">
            <a:off x="5195878" y="6048375"/>
            <a:ext cx="3924310" cy="0"/>
          </a:xfrm>
          <a:prstGeom prst="line">
            <a:avLst/>
          </a:prstGeom>
          <a:ln w="9525" cap="rnd">
            <a:solidFill>
              <a:srgbClr val="D3DAE3">
                <a:alpha val="2941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TextBox 22"/>
          <p:cNvSpPr txBox="1"/>
          <p:nvPr/>
        </p:nvSpPr>
        <p:spPr>
          <a:xfrm>
            <a:off x="7534275" y="4343400"/>
            <a:ext cx="1104900" cy="1005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14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534275" y="5484495"/>
            <a:ext cx="2857500" cy="938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Avg TURNKEY AI DELIVERY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534275" y="7140350"/>
            <a:ext cx="2857500" cy="103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End-to-end from discovery to production-ready deployment.</a:t>
            </a:r>
          </a:p>
        </p:txBody>
      </p:sp>
      <p:sp>
        <p:nvSpPr>
          <p:cNvPr id="25" name="AutoShape 25"/>
          <p:cNvSpPr/>
          <p:nvPr/>
        </p:nvSpPr>
        <p:spPr>
          <a:xfrm rot="5391660">
            <a:off x="8424853" y="6048375"/>
            <a:ext cx="3924310" cy="0"/>
          </a:xfrm>
          <a:prstGeom prst="line">
            <a:avLst/>
          </a:prstGeom>
          <a:ln w="9525" cap="rnd">
            <a:solidFill>
              <a:srgbClr val="D3DAE3">
                <a:alpha val="2941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TextBox 26"/>
          <p:cNvSpPr txBox="1"/>
          <p:nvPr/>
        </p:nvSpPr>
        <p:spPr>
          <a:xfrm>
            <a:off x="10763250" y="4343400"/>
            <a:ext cx="1695450" cy="1005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80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763250" y="5328797"/>
            <a:ext cx="2857500" cy="1367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LOWER DEVELOPMENT COST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758488" y="7140350"/>
            <a:ext cx="2857500" cy="103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Proven frameworks that eliminate redundant engineering spend.</a:t>
            </a:r>
          </a:p>
        </p:txBody>
      </p:sp>
      <p:sp>
        <p:nvSpPr>
          <p:cNvPr id="29" name="AutoShape 29"/>
          <p:cNvSpPr/>
          <p:nvPr/>
        </p:nvSpPr>
        <p:spPr>
          <a:xfrm rot="5391660">
            <a:off x="11653828" y="6048375"/>
            <a:ext cx="3924310" cy="0"/>
          </a:xfrm>
          <a:prstGeom prst="line">
            <a:avLst/>
          </a:prstGeom>
          <a:ln w="9525" cap="rnd">
            <a:solidFill>
              <a:srgbClr val="D3DAE3">
                <a:alpha val="2941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0" name="TextBox 30"/>
          <p:cNvSpPr txBox="1"/>
          <p:nvPr/>
        </p:nvSpPr>
        <p:spPr>
          <a:xfrm>
            <a:off x="13992225" y="4343400"/>
            <a:ext cx="3605403" cy="91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400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Connect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992225" y="5484495"/>
            <a:ext cx="2857500" cy="938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SEAMLESS INTEGRATION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992225" y="7140350"/>
            <a:ext cx="2857500" cy="1009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Integrate data with any tech stack or hardware incl. wearables.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639175" y="4523418"/>
            <a:ext cx="1319823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60"/>
              </a:lnSpc>
            </a:pPr>
            <a:r>
              <a:rPr lang="en-US" sz="4146">
                <a:solidFill>
                  <a:srgbClr val="0B1B33"/>
                </a:solidFill>
                <a:latin typeface="Arimo"/>
                <a:ea typeface="Arimo"/>
                <a:cs typeface="Arimo"/>
                <a:sym typeface="Arimo"/>
              </a:rPr>
              <a:t>WKS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868150" y="4429125"/>
            <a:ext cx="1104900" cy="871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>
                <a:solidFill>
                  <a:srgbClr val="0B1B33"/>
                </a:solidFill>
                <a:latin typeface="Arimo"/>
                <a:ea typeface="Arimo"/>
                <a:cs typeface="Arimo"/>
                <a:sym typeface="Arimo"/>
              </a:rPr>
              <a:t>%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10200" y="4476750"/>
            <a:ext cx="1104900" cy="871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>
                <a:solidFill>
                  <a:srgbClr val="0B1B33"/>
                </a:solidFill>
                <a:latin typeface="Arimo"/>
                <a:ea typeface="Arimo"/>
                <a:cs typeface="Arimo"/>
                <a:sym typeface="Arimo"/>
              </a:rPr>
              <a:t>%</a:t>
            </a:r>
          </a:p>
        </p:txBody>
      </p:sp>
      <p:sp>
        <p:nvSpPr>
          <p:cNvPr id="36" name="Freeform 36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8467143"/>
            <a:ext cx="843824" cy="453122"/>
          </a:xfrm>
          <a:custGeom>
            <a:avLst/>
            <a:gdLst/>
            <a:ahLst/>
            <a:cxnLst/>
            <a:rect l="l" t="t" r="r" b="b"/>
            <a:pathLst>
              <a:path w="843824" h="453122">
                <a:moveTo>
                  <a:pt x="0" y="0"/>
                </a:moveTo>
                <a:lnTo>
                  <a:pt x="843824" y="0"/>
                </a:lnTo>
                <a:lnTo>
                  <a:pt x="843824" y="453122"/>
                </a:lnTo>
                <a:lnTo>
                  <a:pt x="0" y="4531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60492" y="8467143"/>
            <a:ext cx="1454433" cy="416325"/>
          </a:xfrm>
          <a:custGeom>
            <a:avLst/>
            <a:gdLst/>
            <a:ahLst/>
            <a:cxnLst/>
            <a:rect l="l" t="t" r="r" b="b"/>
            <a:pathLst>
              <a:path w="1454433" h="416325">
                <a:moveTo>
                  <a:pt x="0" y="0"/>
                </a:moveTo>
                <a:lnTo>
                  <a:pt x="1454433" y="0"/>
                </a:lnTo>
                <a:lnTo>
                  <a:pt x="1454433" y="416324"/>
                </a:lnTo>
                <a:lnTo>
                  <a:pt x="0" y="4163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389669" y="8548519"/>
            <a:ext cx="2807946" cy="372901"/>
          </a:xfrm>
          <a:custGeom>
            <a:avLst/>
            <a:gdLst/>
            <a:ahLst/>
            <a:cxnLst/>
            <a:rect l="l" t="t" r="r" b="b"/>
            <a:pathLst>
              <a:path w="2807946" h="372901">
                <a:moveTo>
                  <a:pt x="0" y="0"/>
                </a:moveTo>
                <a:lnTo>
                  <a:pt x="2807946" y="0"/>
                </a:lnTo>
                <a:lnTo>
                  <a:pt x="2807946" y="372901"/>
                </a:lnTo>
                <a:lnTo>
                  <a:pt x="0" y="3729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18260" y="7690171"/>
            <a:ext cx="2156860" cy="453122"/>
          </a:xfrm>
          <a:custGeom>
            <a:avLst/>
            <a:gdLst/>
            <a:ahLst/>
            <a:cxnLst/>
            <a:rect l="l" t="t" r="r" b="b"/>
            <a:pathLst>
              <a:path w="2156860" h="453122">
                <a:moveTo>
                  <a:pt x="0" y="0"/>
                </a:moveTo>
                <a:lnTo>
                  <a:pt x="2156861" y="0"/>
                </a:lnTo>
                <a:lnTo>
                  <a:pt x="2156861" y="453122"/>
                </a:lnTo>
                <a:lnTo>
                  <a:pt x="0" y="4531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73153" y="806453"/>
            <a:ext cx="1746247" cy="239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399" b="1" spc="195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ECOSYSTEM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73153" y="1409700"/>
            <a:ext cx="17214847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13"/>
              </a:lnSpc>
            </a:pPr>
            <a:r>
              <a:rPr lang="en-US" sz="720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Partnerships</a:t>
            </a:r>
            <a:r>
              <a:rPr lang="en-US" sz="72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 that compound </a:t>
            </a:r>
            <a:r>
              <a:rPr lang="en-US" sz="720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speed</a:t>
            </a:r>
            <a:endParaRPr lang="en-US" sz="7200">
              <a:solidFill>
                <a:srgbClr val="0B1B33"/>
              </a:solidFill>
              <a:latin typeface="Telegraf"/>
              <a:ea typeface="Telegraf"/>
              <a:cs typeface="Telegraf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7431135" y="4368087"/>
            <a:ext cx="4690277" cy="4890213"/>
            <a:chOff x="0" y="0"/>
            <a:chExt cx="6253703" cy="652028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253703" cy="6520284"/>
            </a:xfrm>
            <a:custGeom>
              <a:avLst/>
              <a:gdLst/>
              <a:ahLst/>
              <a:cxnLst/>
              <a:rect l="l" t="t" r="r" b="b"/>
              <a:pathLst>
                <a:path w="6253703" h="6520284">
                  <a:moveTo>
                    <a:pt x="68806" y="0"/>
                  </a:moveTo>
                  <a:lnTo>
                    <a:pt x="5886735" y="0"/>
                  </a:lnTo>
                  <a:cubicBezTo>
                    <a:pt x="6089370" y="0"/>
                    <a:pt x="6253703" y="233007"/>
                    <a:pt x="6253703" y="520322"/>
                  </a:cubicBezTo>
                  <a:lnTo>
                    <a:pt x="6253703" y="6422724"/>
                  </a:lnTo>
                  <a:cubicBezTo>
                    <a:pt x="6253703" y="6476545"/>
                    <a:pt x="6222855" y="6520284"/>
                    <a:pt x="6184897" y="6520284"/>
                  </a:cubicBezTo>
                  <a:lnTo>
                    <a:pt x="366968" y="6520284"/>
                  </a:lnTo>
                  <a:cubicBezTo>
                    <a:pt x="164333" y="6520284"/>
                    <a:pt x="0" y="6287277"/>
                    <a:pt x="0" y="5999962"/>
                  </a:cubicBezTo>
                  <a:lnTo>
                    <a:pt x="0" y="97560"/>
                  </a:lnTo>
                  <a:cubicBezTo>
                    <a:pt x="0" y="43740"/>
                    <a:pt x="30848" y="0"/>
                    <a:pt x="6880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sp>
        <p:nvSpPr>
          <p:cNvPr id="14" name="TextBox 14"/>
          <p:cNvSpPr txBox="1"/>
          <p:nvPr/>
        </p:nvSpPr>
        <p:spPr>
          <a:xfrm>
            <a:off x="7855964" y="5006062"/>
            <a:ext cx="4265448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Product Director,</a:t>
            </a:r>
          </a:p>
          <a:p>
            <a:pPr algn="l">
              <a:lnSpc>
                <a:spcPts val="2700"/>
              </a:lnSpc>
            </a:pPr>
            <a:r>
              <a:rPr lang="en-US" sz="225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Verified client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855964" y="6045288"/>
            <a:ext cx="3858176" cy="26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5"/>
              </a:lnSpc>
            </a:pPr>
            <a:r>
              <a:rPr lang="en-US" sz="21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“The speed and quality of delivery are unmatched. They didn't just write code; they partnered with us to solve our core business challenges.”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28700" y="4443147"/>
            <a:ext cx="5545185" cy="2625478"/>
            <a:chOff x="0" y="-31100"/>
            <a:chExt cx="7393580" cy="350063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393580" cy="3469537"/>
            </a:xfrm>
            <a:custGeom>
              <a:avLst/>
              <a:gdLst/>
              <a:ahLst/>
              <a:cxnLst/>
              <a:rect l="l" t="t" r="r" b="b"/>
              <a:pathLst>
                <a:path w="7393580" h="3469537">
                  <a:moveTo>
                    <a:pt x="0" y="0"/>
                  </a:moveTo>
                  <a:lnTo>
                    <a:pt x="7393580" y="0"/>
                  </a:lnTo>
                  <a:lnTo>
                    <a:pt x="7393580" y="3469537"/>
                  </a:lnTo>
                  <a:lnTo>
                    <a:pt x="0" y="3469537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t="-87864" r="-155594" b="-24394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26051" y="-31100"/>
              <a:ext cx="7315428" cy="35006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119"/>
                </a:lnSpc>
              </a:pPr>
              <a:r>
                <a:rPr lang="en-US" sz="50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Trusted by engineering teams at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569023" y="4466472"/>
            <a:ext cx="4690277" cy="4890213"/>
            <a:chOff x="0" y="0"/>
            <a:chExt cx="6253703" cy="652028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253703" cy="6520284"/>
            </a:xfrm>
            <a:custGeom>
              <a:avLst/>
              <a:gdLst/>
              <a:ahLst/>
              <a:cxnLst/>
              <a:rect l="l" t="t" r="r" b="b"/>
              <a:pathLst>
                <a:path w="6253703" h="6520284">
                  <a:moveTo>
                    <a:pt x="68806" y="0"/>
                  </a:moveTo>
                  <a:lnTo>
                    <a:pt x="5886735" y="0"/>
                  </a:lnTo>
                  <a:cubicBezTo>
                    <a:pt x="6089370" y="0"/>
                    <a:pt x="6253703" y="233007"/>
                    <a:pt x="6253703" y="520322"/>
                  </a:cubicBezTo>
                  <a:lnTo>
                    <a:pt x="6253703" y="6422724"/>
                  </a:lnTo>
                  <a:cubicBezTo>
                    <a:pt x="6253703" y="6476545"/>
                    <a:pt x="6222855" y="6520284"/>
                    <a:pt x="6184897" y="6520284"/>
                  </a:cubicBezTo>
                  <a:lnTo>
                    <a:pt x="366968" y="6520284"/>
                  </a:lnTo>
                  <a:cubicBezTo>
                    <a:pt x="164333" y="6520284"/>
                    <a:pt x="0" y="6287277"/>
                    <a:pt x="0" y="5999962"/>
                  </a:cubicBezTo>
                  <a:lnTo>
                    <a:pt x="0" y="97560"/>
                  </a:lnTo>
                  <a:cubicBezTo>
                    <a:pt x="0" y="43740"/>
                    <a:pt x="30848" y="0"/>
                    <a:pt x="6880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sp>
        <p:nvSpPr>
          <p:cNvPr id="21" name="TextBox 21"/>
          <p:cNvSpPr txBox="1"/>
          <p:nvPr/>
        </p:nvSpPr>
        <p:spPr>
          <a:xfrm>
            <a:off x="12993852" y="5006062"/>
            <a:ext cx="4265448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25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VP of Engineering, </a:t>
            </a:r>
          </a:p>
          <a:p>
            <a:pPr algn="l">
              <a:lnSpc>
                <a:spcPts val="2700"/>
              </a:lnSpc>
            </a:pPr>
            <a:r>
              <a:rPr lang="en-US" sz="225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Verified client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993852" y="6143673"/>
            <a:ext cx="3858176" cy="263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5"/>
              </a:lnSpc>
            </a:pPr>
            <a:r>
              <a:rPr lang="en-US" sz="21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“Working with them was a game-changer. The AI orchestration workflow they built allowed us to automate hundreds of hours of manual data entry each week.”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6DCB2EB-775F-94F9-CC6C-0D83E66E46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4763" y="7706915"/>
            <a:ext cx="2157413" cy="4452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1741713"/>
            <a:ext cx="13335000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80"/>
              </a:lnSpc>
            </a:pPr>
            <a:r>
              <a:rPr lang="en-US" sz="72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Let's build your </a:t>
            </a:r>
            <a:r>
              <a:rPr lang="en-US" sz="7200" b="1">
                <a:solidFill>
                  <a:srgbClr val="00D67E"/>
                </a:solidFill>
                <a:latin typeface="Telegraf Bold"/>
                <a:ea typeface="Telegraf Bold"/>
                <a:cs typeface="Telegraf Bold"/>
                <a:sym typeface="Telegraf Bold"/>
              </a:rPr>
              <a:t>first</a:t>
            </a:r>
            <a:r>
              <a:rPr lang="en-US" sz="72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 loop.</a:t>
            </a:r>
            <a:endParaRPr lang="en-US" sz="7200">
              <a:solidFill>
                <a:srgbClr val="0B1B33"/>
              </a:solidFill>
              <a:latin typeface="Telegraf"/>
              <a:ea typeface="Telegraf"/>
              <a:cs typeface="Telegraf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97099" y="4846768"/>
            <a:ext cx="8755256" cy="60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2757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letsconnect@abilytics.com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19892" y="5746861"/>
            <a:ext cx="10214467" cy="435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7"/>
              </a:lnSpc>
            </a:pPr>
            <a:r>
              <a:rPr lang="en-US" sz="1991">
                <a:solidFill>
                  <a:srgbClr val="7A8BA3"/>
                </a:solidFill>
                <a:latin typeface="Telegraf"/>
                <a:ea typeface="Telegraf"/>
                <a:cs typeface="Telegraf"/>
                <a:sym typeface="Telegraf"/>
              </a:rPr>
              <a:t>Pleasanton, CA · Markham, ON · Kochi, India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34275" y="4343400"/>
            <a:ext cx="1605855" cy="986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50+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34275" y="5698808"/>
            <a:ext cx="2857500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EMPLOYEES</a:t>
            </a:r>
          </a:p>
        </p:txBody>
      </p:sp>
      <p:sp>
        <p:nvSpPr>
          <p:cNvPr id="9" name="AutoShape 9"/>
          <p:cNvSpPr/>
          <p:nvPr/>
        </p:nvSpPr>
        <p:spPr>
          <a:xfrm rot="5388720">
            <a:off x="8938146" y="5535082"/>
            <a:ext cx="2897734" cy="0"/>
          </a:xfrm>
          <a:prstGeom prst="line">
            <a:avLst/>
          </a:prstGeom>
          <a:ln w="9525" cap="rnd">
            <a:solidFill>
              <a:srgbClr val="D3DAE3">
                <a:alpha val="2941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10763250" y="4343400"/>
            <a:ext cx="1558751" cy="986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35+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763250" y="5698808"/>
            <a:ext cx="2857500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PROJECTS</a:t>
            </a:r>
          </a:p>
        </p:txBody>
      </p:sp>
      <p:sp>
        <p:nvSpPr>
          <p:cNvPr id="12" name="AutoShape 12"/>
          <p:cNvSpPr/>
          <p:nvPr/>
        </p:nvSpPr>
        <p:spPr>
          <a:xfrm rot="5388720">
            <a:off x="12167121" y="5535082"/>
            <a:ext cx="2897734" cy="0"/>
          </a:xfrm>
          <a:prstGeom prst="line">
            <a:avLst/>
          </a:prstGeom>
          <a:ln w="9525" cap="rnd">
            <a:solidFill>
              <a:srgbClr val="D3DAE3">
                <a:alpha val="2941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13992225" y="4343400"/>
            <a:ext cx="1540892" cy="986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8" b="1">
                <a:solidFill>
                  <a:srgbClr val="0B1B33"/>
                </a:solidFill>
                <a:latin typeface="Telegraf Bold"/>
                <a:ea typeface="Telegraf Bold"/>
                <a:cs typeface="Telegraf Bold"/>
                <a:sym typeface="Telegraf Bold"/>
              </a:rPr>
              <a:t>70+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992225" y="5698808"/>
            <a:ext cx="3267075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CERTIFICATIONS</a:t>
            </a:r>
          </a:p>
        </p:txBody>
      </p:sp>
      <p:sp>
        <p:nvSpPr>
          <p:cNvPr id="15" name="Freeform 15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7100">
            <a:off x="1133456" y="4943475"/>
            <a:ext cx="3829098" cy="0"/>
          </a:xfrm>
          <a:prstGeom prst="line">
            <a:avLst/>
          </a:prstGeom>
          <a:ln w="19050" cap="rnd">
            <a:solidFill>
              <a:srgbClr val="00D67E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9274588" y="1677181"/>
            <a:ext cx="7607198" cy="6952002"/>
            <a:chOff x="0" y="0"/>
            <a:chExt cx="10142931" cy="92693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42982" cy="9269349"/>
            </a:xfrm>
            <a:custGeom>
              <a:avLst/>
              <a:gdLst/>
              <a:ahLst/>
              <a:cxnLst/>
              <a:rect l="l" t="t" r="r" b="b"/>
              <a:pathLst>
                <a:path w="10142982" h="9269349">
                  <a:moveTo>
                    <a:pt x="0" y="0"/>
                  </a:moveTo>
                  <a:lnTo>
                    <a:pt x="10142982" y="0"/>
                  </a:lnTo>
                  <a:lnTo>
                    <a:pt x="10142982" y="9269349"/>
                  </a:lnTo>
                  <a:lnTo>
                    <a:pt x="0" y="926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1143000" y="3086100"/>
            <a:ext cx="8572500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00"/>
              </a:lnSpc>
            </a:pPr>
            <a:r>
              <a:rPr lang="en-US" sz="120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Proof</a:t>
            </a:r>
          </a:p>
          <a:p>
            <a:pPr algn="l">
              <a:lnSpc>
                <a:spcPts val="13800"/>
              </a:lnSpc>
            </a:pPr>
            <a:r>
              <a:rPr lang="en-US" sz="120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in action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000" y="7277100"/>
            <a:ext cx="9525000" cy="215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19"/>
              </a:lnSpc>
            </a:pPr>
            <a:r>
              <a:rPr lang="en-US" sz="1250">
                <a:solidFill>
                  <a:srgbClr val="7A8BA3"/>
                </a:solidFill>
                <a:latin typeface="Telegraf"/>
                <a:ea typeface="Telegraf"/>
                <a:cs typeface="Telegraf"/>
                <a:sym typeface="Telegraf"/>
              </a:rPr>
              <a:t>CASE STUDIES  ·  ENGAGEMENTS ACROSS DIFFERENT SOLUTION DOMAINS</a:t>
            </a:r>
            <a:endParaRPr lang="en-US" sz="1250">
              <a:ea typeface="Calibri"/>
              <a:cs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722224"/>
            <a:ext cx="11922042" cy="917057"/>
            <a:chOff x="0" y="0"/>
            <a:chExt cx="15896057" cy="12227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96082" cy="1222756"/>
            </a:xfrm>
            <a:custGeom>
              <a:avLst/>
              <a:gdLst/>
              <a:ahLst/>
              <a:cxnLst/>
              <a:rect l="l" t="t" r="r" b="b"/>
              <a:pathLst>
                <a:path w="15896082" h="1222756">
                  <a:moveTo>
                    <a:pt x="0" y="0"/>
                  </a:moveTo>
                  <a:lnTo>
                    <a:pt x="15896082" y="0"/>
                  </a:lnTo>
                  <a:lnTo>
                    <a:pt x="15896082" y="1222756"/>
                  </a:lnTo>
                  <a:lnTo>
                    <a:pt x="0" y="12227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3133" b="-20313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700792"/>
            <a:ext cx="11922042" cy="938489"/>
            <a:chOff x="0" y="0"/>
            <a:chExt cx="15896057" cy="12513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96051" cy="1251324"/>
            </a:xfrm>
            <a:custGeom>
              <a:avLst/>
              <a:gdLst/>
              <a:ahLst/>
              <a:cxnLst/>
              <a:rect l="l" t="t" r="r" b="b"/>
              <a:pathLst>
                <a:path w="15896051" h="1251324">
                  <a:moveTo>
                    <a:pt x="0" y="0"/>
                  </a:moveTo>
                  <a:lnTo>
                    <a:pt x="15896051" y="0"/>
                  </a:lnTo>
                  <a:lnTo>
                    <a:pt x="15896051" y="1251324"/>
                  </a:lnTo>
                  <a:lnTo>
                    <a:pt x="0" y="125132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97526" b="-1975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5896057" cy="12798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PRODUCT ENGINEERING &amp; EDGE AI</a:t>
              </a:r>
            </a:p>
            <a:p>
              <a:pPr algn="l">
                <a:lnSpc>
                  <a:spcPts val="2879"/>
                </a:lnSpc>
              </a:pPr>
              <a:endParaRPr lang="en-US" sz="2399" b="1" spc="598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700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Accelerating intelligent products at the edge.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2713930"/>
            <a:ext cx="5751452" cy="6544370"/>
            <a:chOff x="0" y="0"/>
            <a:chExt cx="7668603" cy="87258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668514" cy="8725915"/>
            </a:xfrm>
            <a:custGeom>
              <a:avLst/>
              <a:gdLst/>
              <a:ahLst/>
              <a:cxnLst/>
              <a:rect l="l" t="t" r="r" b="b"/>
              <a:pathLst>
                <a:path w="7668514" h="8725915">
                  <a:moveTo>
                    <a:pt x="84328" y="0"/>
                  </a:moveTo>
                  <a:lnTo>
                    <a:pt x="7218553" y="0"/>
                  </a:lnTo>
                  <a:cubicBezTo>
                    <a:pt x="7467092" y="0"/>
                    <a:pt x="7668514" y="314198"/>
                    <a:pt x="7668514" y="701548"/>
                  </a:cubicBezTo>
                  <a:lnTo>
                    <a:pt x="7668514" y="8594344"/>
                  </a:lnTo>
                  <a:cubicBezTo>
                    <a:pt x="7668514" y="8666861"/>
                    <a:pt x="7630668" y="8725915"/>
                    <a:pt x="7584186" y="8725915"/>
                  </a:cubicBezTo>
                  <a:lnTo>
                    <a:pt x="449961" y="8725915"/>
                  </a:lnTo>
                  <a:cubicBezTo>
                    <a:pt x="201549" y="8725789"/>
                    <a:pt x="0" y="8411718"/>
                    <a:pt x="0" y="8024241"/>
                  </a:cubicBezTo>
                  <a:lnTo>
                    <a:pt x="0" y="131572"/>
                  </a:lnTo>
                  <a:cubicBezTo>
                    <a:pt x="0" y="58928"/>
                    <a:pt x="37846" y="0"/>
                    <a:pt x="843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1475108" y="3070631"/>
            <a:ext cx="4999587" cy="1167536"/>
            <a:chOff x="0" y="0"/>
            <a:chExt cx="6666116" cy="15567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666103" cy="1556766"/>
            </a:xfrm>
            <a:custGeom>
              <a:avLst/>
              <a:gdLst/>
              <a:ahLst/>
              <a:cxnLst/>
              <a:rect l="l" t="t" r="r" b="b"/>
              <a:pathLst>
                <a:path w="6666103" h="1556766">
                  <a:moveTo>
                    <a:pt x="0" y="0"/>
                  </a:moveTo>
                  <a:lnTo>
                    <a:pt x="6666103" y="0"/>
                  </a:lnTo>
                  <a:lnTo>
                    <a:pt x="6666103" y="1556766"/>
                  </a:lnTo>
                  <a:lnTo>
                    <a:pt x="0" y="15567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379" b="-33375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475108" y="3013481"/>
            <a:ext cx="4999587" cy="1224686"/>
            <a:chOff x="0" y="0"/>
            <a:chExt cx="6666116" cy="16329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666111" cy="1632915"/>
            </a:xfrm>
            <a:custGeom>
              <a:avLst/>
              <a:gdLst/>
              <a:ahLst/>
              <a:cxnLst/>
              <a:rect l="l" t="t" r="r" b="b"/>
              <a:pathLst>
                <a:path w="6666111" h="1632915">
                  <a:moveTo>
                    <a:pt x="0" y="0"/>
                  </a:moveTo>
                  <a:lnTo>
                    <a:pt x="6666111" y="0"/>
                  </a:lnTo>
                  <a:lnTo>
                    <a:pt x="6666111" y="1632915"/>
                  </a:lnTo>
                  <a:lnTo>
                    <a:pt x="0" y="16329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9544" b="-29544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6666116" cy="17091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PRODUCT ENGINEERING · AI WELLNESS PLATFORM - UNITED STATES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75108" y="4247693"/>
            <a:ext cx="4999587" cy="1051560"/>
            <a:chOff x="0" y="0"/>
            <a:chExt cx="6666116" cy="1402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666103" cy="1402080"/>
            </a:xfrm>
            <a:custGeom>
              <a:avLst/>
              <a:gdLst/>
              <a:ahLst/>
              <a:cxnLst/>
              <a:rect l="l" t="t" r="r" b="b"/>
              <a:pathLst>
                <a:path w="6666103" h="1402080">
                  <a:moveTo>
                    <a:pt x="0" y="0"/>
                  </a:moveTo>
                  <a:lnTo>
                    <a:pt x="6666103" y="0"/>
                  </a:lnTo>
                  <a:lnTo>
                    <a:pt x="6666103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2576" b="-42576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475108" y="4219118"/>
            <a:ext cx="4999587" cy="1080135"/>
            <a:chOff x="0" y="0"/>
            <a:chExt cx="6666116" cy="14401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666111" cy="1440180"/>
            </a:xfrm>
            <a:custGeom>
              <a:avLst/>
              <a:gdLst/>
              <a:ahLst/>
              <a:cxnLst/>
              <a:rect l="l" t="t" r="r" b="b"/>
              <a:pathLst>
                <a:path w="6666111" h="1440180">
                  <a:moveTo>
                    <a:pt x="0" y="0"/>
                  </a:moveTo>
                  <a:lnTo>
                    <a:pt x="6666111" y="0"/>
                  </a:lnTo>
                  <a:lnTo>
                    <a:pt x="6666111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0189" b="-40189"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6666116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72"/>
                </a:lnSpc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Building an AI-powered recovery companion for everyday resilience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75108" y="5204231"/>
            <a:ext cx="4999587" cy="1919478"/>
            <a:chOff x="0" y="0"/>
            <a:chExt cx="6666116" cy="255930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666103" cy="2559304"/>
            </a:xfrm>
            <a:custGeom>
              <a:avLst/>
              <a:gdLst/>
              <a:ahLst/>
              <a:cxnLst/>
              <a:rect l="l" t="t" r="r" b="b"/>
              <a:pathLst>
                <a:path w="6666103" h="2559304">
                  <a:moveTo>
                    <a:pt x="0" y="0"/>
                  </a:moveTo>
                  <a:lnTo>
                    <a:pt x="6666103" y="0"/>
                  </a:lnTo>
                  <a:lnTo>
                    <a:pt x="6666103" y="2559304"/>
                  </a:lnTo>
                  <a:lnTo>
                    <a:pt x="0" y="25593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6" b="-716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475108" y="5125650"/>
            <a:ext cx="4999587" cy="1998059"/>
            <a:chOff x="0" y="0"/>
            <a:chExt cx="6666116" cy="266407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666111" cy="2664079"/>
            </a:xfrm>
            <a:custGeom>
              <a:avLst/>
              <a:gdLst/>
              <a:ahLst/>
              <a:cxnLst/>
              <a:rect l="l" t="t" r="r" b="b"/>
              <a:pathLst>
                <a:path w="6666111" h="2664079">
                  <a:moveTo>
                    <a:pt x="0" y="0"/>
                  </a:moveTo>
                  <a:lnTo>
                    <a:pt x="6666111" y="0"/>
                  </a:lnTo>
                  <a:lnTo>
                    <a:pt x="6666111" y="2664079"/>
                  </a:lnTo>
                  <a:lnTo>
                    <a:pt x="0" y="266407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275" r="-1275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104775"/>
              <a:ext cx="6666116" cy="27688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09"/>
                </a:lnSpc>
              </a:pPr>
              <a:r>
                <a:rPr lang="en-US" sz="1850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Designed and developed Torch, a recovery platform that combines conversational AI and habit tracking to help users build healthier routines.</a:t>
              </a:r>
              <a:endParaRPr lang="en-US" sz="18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184012" y="2281885"/>
            <a:ext cx="10075288" cy="6716859"/>
            <a:chOff x="0" y="0"/>
            <a:chExt cx="13433717" cy="895581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3433679" cy="8955786"/>
            </a:xfrm>
            <a:custGeom>
              <a:avLst/>
              <a:gdLst/>
              <a:ahLst/>
              <a:cxnLst/>
              <a:rect l="l" t="t" r="r" b="b"/>
              <a:pathLst>
                <a:path w="13433679" h="8955786">
                  <a:moveTo>
                    <a:pt x="0" y="0"/>
                  </a:moveTo>
                  <a:lnTo>
                    <a:pt x="13433679" y="0"/>
                  </a:lnTo>
                  <a:lnTo>
                    <a:pt x="13433679" y="8955786"/>
                  </a:lnTo>
                  <a:lnTo>
                    <a:pt x="0" y="8955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0" b="-40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476375" y="6995122"/>
            <a:ext cx="6086475" cy="25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8"/>
              </a:lnSpc>
            </a:pPr>
            <a:r>
              <a:rPr lang="en-US" sz="15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OUTCOME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76146" y="7257012"/>
            <a:ext cx="5004283" cy="197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Project delivered at 1/10th the original cost.</a:t>
            </a:r>
            <a:endParaRPr lang="en-US" sz="1599">
              <a:solidFill>
                <a:srgbClr val="45566B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algn="l">
              <a:lnSpc>
                <a:spcPts val="2559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Accelerated development speed by 20x.</a:t>
            </a:r>
            <a:endParaRPr lang="en-US" sz="1550">
              <a:solidFill>
                <a:srgbClr val="45566B"/>
              </a:solidFill>
              <a:latin typeface="Telegraf"/>
              <a:ea typeface="Telegraf"/>
              <a:cs typeface="Telegraf"/>
            </a:endParaRPr>
          </a:p>
          <a:p>
            <a:pPr algn="l">
              <a:lnSpc>
                <a:spcPts val="2559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Delivered in less than 4 months with turnkey AI solutions.</a:t>
            </a:r>
            <a:endParaRPr lang="en-US" sz="1550">
              <a:solidFill>
                <a:srgbClr val="45566B"/>
              </a:solidFill>
              <a:latin typeface="Telegraf"/>
              <a:ea typeface="Telegraf"/>
              <a:cs typeface="Telegraf"/>
            </a:endParaRPr>
          </a:p>
          <a:p>
            <a:pPr algn="l">
              <a:lnSpc>
                <a:spcPts val="2559"/>
              </a:lnSpc>
            </a:pPr>
            <a:r>
              <a:rPr lang="en-US" sz="15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Seamless integration with hardware, incl. wearables.</a:t>
            </a:r>
          </a:p>
        </p:txBody>
      </p:sp>
      <p:sp>
        <p:nvSpPr>
          <p:cNvPr id="33" name="Freeform 33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722224"/>
            <a:ext cx="11922042" cy="917057"/>
            <a:chOff x="0" y="0"/>
            <a:chExt cx="15896057" cy="12227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96082" cy="1222756"/>
            </a:xfrm>
            <a:custGeom>
              <a:avLst/>
              <a:gdLst/>
              <a:ahLst/>
              <a:cxnLst/>
              <a:rect l="l" t="t" r="r" b="b"/>
              <a:pathLst>
                <a:path w="15896082" h="1222756">
                  <a:moveTo>
                    <a:pt x="0" y="0"/>
                  </a:moveTo>
                  <a:lnTo>
                    <a:pt x="15896082" y="0"/>
                  </a:lnTo>
                  <a:lnTo>
                    <a:pt x="15896082" y="1222756"/>
                  </a:lnTo>
                  <a:lnTo>
                    <a:pt x="0" y="12227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3133" b="-20313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700792"/>
            <a:ext cx="11922042" cy="938489"/>
            <a:chOff x="0" y="0"/>
            <a:chExt cx="15896057" cy="12513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96051" cy="1251324"/>
            </a:xfrm>
            <a:custGeom>
              <a:avLst/>
              <a:gdLst/>
              <a:ahLst/>
              <a:cxnLst/>
              <a:rect l="l" t="t" r="r" b="b"/>
              <a:pathLst>
                <a:path w="15896051" h="1251324">
                  <a:moveTo>
                    <a:pt x="0" y="0"/>
                  </a:moveTo>
                  <a:lnTo>
                    <a:pt x="15896051" y="0"/>
                  </a:lnTo>
                  <a:lnTo>
                    <a:pt x="15896051" y="1251324"/>
                  </a:lnTo>
                  <a:lnTo>
                    <a:pt x="0" y="125132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97526" b="-1975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5896057" cy="12798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PRODUCT ENGINEERING &amp; EDGE AI</a:t>
              </a:r>
            </a:p>
            <a:p>
              <a:pPr algn="l">
                <a:lnSpc>
                  <a:spcPts val="2879"/>
                </a:lnSpc>
              </a:pPr>
              <a:endParaRPr lang="en-US" sz="2399" b="1" spc="598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700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Aunix EDI Gateway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2713930"/>
            <a:ext cx="5751452" cy="7035689"/>
            <a:chOff x="0" y="0"/>
            <a:chExt cx="7668603" cy="93809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668514" cy="9380982"/>
            </a:xfrm>
            <a:custGeom>
              <a:avLst/>
              <a:gdLst/>
              <a:ahLst/>
              <a:cxnLst/>
              <a:rect l="l" t="t" r="r" b="b"/>
              <a:pathLst>
                <a:path w="7668514" h="9380982">
                  <a:moveTo>
                    <a:pt x="84328" y="0"/>
                  </a:moveTo>
                  <a:lnTo>
                    <a:pt x="7218553" y="0"/>
                  </a:lnTo>
                  <a:cubicBezTo>
                    <a:pt x="7467092" y="0"/>
                    <a:pt x="7668514" y="337820"/>
                    <a:pt x="7668514" y="754253"/>
                  </a:cubicBezTo>
                  <a:lnTo>
                    <a:pt x="7668514" y="9239504"/>
                  </a:lnTo>
                  <a:cubicBezTo>
                    <a:pt x="7668514" y="9317482"/>
                    <a:pt x="7630668" y="9380982"/>
                    <a:pt x="7584186" y="9380982"/>
                  </a:cubicBezTo>
                  <a:lnTo>
                    <a:pt x="449961" y="9380982"/>
                  </a:lnTo>
                  <a:cubicBezTo>
                    <a:pt x="201549" y="9380982"/>
                    <a:pt x="0" y="9043162"/>
                    <a:pt x="0" y="8626729"/>
                  </a:cubicBezTo>
                  <a:lnTo>
                    <a:pt x="0" y="141478"/>
                  </a:lnTo>
                  <a:cubicBezTo>
                    <a:pt x="0" y="63373"/>
                    <a:pt x="37846" y="0"/>
                    <a:pt x="843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7184012" y="2541441"/>
            <a:ext cx="10075288" cy="6716859"/>
            <a:chOff x="0" y="0"/>
            <a:chExt cx="13433717" cy="895581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433679" cy="8955786"/>
            </a:xfrm>
            <a:custGeom>
              <a:avLst/>
              <a:gdLst/>
              <a:ahLst/>
              <a:cxnLst/>
              <a:rect l="l" t="t" r="r" b="b"/>
              <a:pathLst>
                <a:path w="13433679" h="8955786">
                  <a:moveTo>
                    <a:pt x="0" y="0"/>
                  </a:moveTo>
                  <a:lnTo>
                    <a:pt x="13433679" y="0"/>
                  </a:lnTo>
                  <a:lnTo>
                    <a:pt x="13433679" y="8955786"/>
                  </a:lnTo>
                  <a:lnTo>
                    <a:pt x="0" y="8955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0" b="-40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1476375" y="7728596"/>
            <a:ext cx="6086475" cy="25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8"/>
              </a:lnSpc>
            </a:pPr>
            <a:r>
              <a:rPr lang="en-US" sz="15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OUTCOME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76375" y="8018002"/>
            <a:ext cx="5010150" cy="163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20x faster partner onboarding.</a:t>
            </a:r>
            <a:endParaRPr lang="en-US" sz="1599">
              <a:solidFill>
                <a:srgbClr val="45566B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algn="l">
              <a:lnSpc>
                <a:spcPts val="2559"/>
              </a:lnSpc>
            </a:pPr>
            <a:r>
              <a:rPr lang="en-US" sz="15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Reduced manual EDI processing by 40%</a:t>
            </a:r>
          </a:p>
          <a:p>
            <a:pPr algn="l">
              <a:lnSpc>
                <a:spcPts val="2559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Improved transaction visibility with real-time monitoring.</a:t>
            </a:r>
            <a:endParaRPr lang="en-US" sz="1550">
              <a:solidFill>
                <a:srgbClr val="45566B"/>
              </a:solidFill>
              <a:latin typeface="Telegraf"/>
              <a:ea typeface="Telegraf"/>
              <a:cs typeface="Telegraf"/>
            </a:endParaRPr>
          </a:p>
          <a:p>
            <a:pPr algn="l">
              <a:lnSpc>
                <a:spcPts val="2559"/>
              </a:lnSpc>
            </a:pPr>
            <a:endParaRPr lang="en-US" sz="1599">
              <a:solidFill>
                <a:srgbClr val="45566B"/>
              </a:solidFill>
              <a:latin typeface="Telegraf"/>
              <a:ea typeface="Telegraf"/>
              <a:cs typeface="Telegraf"/>
              <a:sym typeface="Telegraf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76375" y="2914650"/>
            <a:ext cx="5000625" cy="806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PRODUCT ENGINEERING · ENTERPRISE INTEGRATION PLATFORM – INDIA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76375" y="3769223"/>
            <a:ext cx="5000625" cy="69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Accelerating secure B2B document exchange at enterprise scale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76375" y="4644723"/>
            <a:ext cx="5000625" cy="2899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Built Aunix EDI Gateway, a modern enterprise integration platform that automates Electronic Data Interchange workflows, providing organizations with secure document exchange, transaction monitoring, partner management, acknowledgment tracking, and actionable operational insights through an intuitive dashboard.</a:t>
            </a:r>
          </a:p>
        </p:txBody>
      </p:sp>
      <p:sp>
        <p:nvSpPr>
          <p:cNvPr id="21" name="Freeform 21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722224"/>
            <a:ext cx="11922042" cy="917057"/>
            <a:chOff x="0" y="0"/>
            <a:chExt cx="15896057" cy="12227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96082" cy="1222756"/>
            </a:xfrm>
            <a:custGeom>
              <a:avLst/>
              <a:gdLst/>
              <a:ahLst/>
              <a:cxnLst/>
              <a:rect l="l" t="t" r="r" b="b"/>
              <a:pathLst>
                <a:path w="15896082" h="1222756">
                  <a:moveTo>
                    <a:pt x="0" y="0"/>
                  </a:moveTo>
                  <a:lnTo>
                    <a:pt x="15896082" y="0"/>
                  </a:lnTo>
                  <a:lnTo>
                    <a:pt x="15896082" y="1222756"/>
                  </a:lnTo>
                  <a:lnTo>
                    <a:pt x="0" y="12227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3133" b="-20313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700792"/>
            <a:ext cx="11922042" cy="938489"/>
            <a:chOff x="0" y="0"/>
            <a:chExt cx="15896057" cy="12513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96051" cy="1251324"/>
            </a:xfrm>
            <a:custGeom>
              <a:avLst/>
              <a:gdLst/>
              <a:ahLst/>
              <a:cxnLst/>
              <a:rect l="l" t="t" r="r" b="b"/>
              <a:pathLst>
                <a:path w="15896051" h="1251324">
                  <a:moveTo>
                    <a:pt x="0" y="0"/>
                  </a:moveTo>
                  <a:lnTo>
                    <a:pt x="15896051" y="0"/>
                  </a:lnTo>
                  <a:lnTo>
                    <a:pt x="15896051" y="1251324"/>
                  </a:lnTo>
                  <a:lnTo>
                    <a:pt x="0" y="125132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97526" b="-19752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5896057" cy="12798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PRODUCT ENGINEERING &amp; EDGE AI</a:t>
              </a:r>
            </a:p>
            <a:p>
              <a:pPr algn="l">
                <a:lnSpc>
                  <a:spcPts val="2879"/>
                </a:lnSpc>
              </a:pPr>
              <a:endParaRPr lang="en-US" sz="2399" b="1" spc="598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700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AVM – Incident Management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2713930"/>
            <a:ext cx="5751452" cy="6836721"/>
            <a:chOff x="0" y="0"/>
            <a:chExt cx="7668603" cy="911562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668514" cy="9115679"/>
            </a:xfrm>
            <a:custGeom>
              <a:avLst/>
              <a:gdLst/>
              <a:ahLst/>
              <a:cxnLst/>
              <a:rect l="l" t="t" r="r" b="b"/>
              <a:pathLst>
                <a:path w="7668514" h="9115679">
                  <a:moveTo>
                    <a:pt x="84328" y="0"/>
                  </a:moveTo>
                  <a:lnTo>
                    <a:pt x="7218553" y="0"/>
                  </a:lnTo>
                  <a:cubicBezTo>
                    <a:pt x="7467092" y="0"/>
                    <a:pt x="7668514" y="328168"/>
                    <a:pt x="7668514" y="732917"/>
                  </a:cubicBezTo>
                  <a:lnTo>
                    <a:pt x="7668514" y="8978265"/>
                  </a:lnTo>
                  <a:cubicBezTo>
                    <a:pt x="7668514" y="9054084"/>
                    <a:pt x="7630668" y="9115679"/>
                    <a:pt x="7584186" y="9115679"/>
                  </a:cubicBezTo>
                  <a:lnTo>
                    <a:pt x="449961" y="9115679"/>
                  </a:lnTo>
                  <a:cubicBezTo>
                    <a:pt x="201549" y="9115679"/>
                    <a:pt x="0" y="8787384"/>
                    <a:pt x="0" y="8382762"/>
                  </a:cubicBezTo>
                  <a:lnTo>
                    <a:pt x="0" y="137414"/>
                  </a:lnTo>
                  <a:cubicBezTo>
                    <a:pt x="0" y="61595"/>
                    <a:pt x="37846" y="0"/>
                    <a:pt x="843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7562850" y="2713930"/>
            <a:ext cx="9239117" cy="6544370"/>
            <a:chOff x="0" y="0"/>
            <a:chExt cx="12318822" cy="87258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318873" cy="8725789"/>
            </a:xfrm>
            <a:custGeom>
              <a:avLst/>
              <a:gdLst/>
              <a:ahLst/>
              <a:cxnLst/>
              <a:rect l="l" t="t" r="r" b="b"/>
              <a:pathLst>
                <a:path w="12318873" h="8725789">
                  <a:moveTo>
                    <a:pt x="0" y="0"/>
                  </a:moveTo>
                  <a:lnTo>
                    <a:pt x="12318873" y="0"/>
                  </a:lnTo>
                  <a:lnTo>
                    <a:pt x="12318873" y="8725789"/>
                  </a:lnTo>
                  <a:lnTo>
                    <a:pt x="0" y="872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925" b="-2926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1476375" y="7674445"/>
            <a:ext cx="6086475" cy="25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8"/>
              </a:lnSpc>
            </a:pPr>
            <a:r>
              <a:rPr lang="en-US" sz="15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OUTCOME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76375" y="7937373"/>
            <a:ext cx="5010150" cy="163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1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30x reduction in incident processing time.</a:t>
            </a:r>
            <a:endParaRPr lang="en-US" sz="1599">
              <a:solidFill>
                <a:srgbClr val="45566B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algn="l">
              <a:lnSpc>
                <a:spcPts val="2559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• Faster evidence review with centralized image management.</a:t>
            </a:r>
            <a:endParaRPr lang="en-US" sz="1550">
              <a:solidFill>
                <a:srgbClr val="45566B"/>
              </a:solidFill>
              <a:latin typeface="Telegraf"/>
              <a:ea typeface="Telegraf"/>
              <a:cs typeface="Telegraf"/>
            </a:endParaRPr>
          </a:p>
          <a:p>
            <a:pPr algn="l">
              <a:lnSpc>
                <a:spcPts val="2561"/>
              </a:lnSpc>
            </a:pPr>
            <a:r>
              <a:rPr lang="en-US" sz="155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.Enhanced visibility into incident lifecycle and resolution.</a:t>
            </a:r>
            <a:endParaRPr lang="en-US" sz="1550">
              <a:solidFill>
                <a:srgbClr val="45566B"/>
              </a:solidFill>
              <a:latin typeface="Telegraf"/>
              <a:ea typeface="Telegraf"/>
              <a:cs typeface="Telegraf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76375" y="2746210"/>
            <a:ext cx="5000625" cy="1158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PRODUCT ENGINEERING · SECURITY OPERATIONS PLATFORM – UNITED STATES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76375" y="3925091"/>
            <a:ext cx="5000625" cy="69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Transforming security operations with intelligent incident workflows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76375" y="4806153"/>
            <a:ext cx="5000625" cy="253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Built a modern Incident Management platform that streamlines security event documentation, evidence capture, operator collaboration, and reporting—helping monitoring teams respond faster while maintaining complete audit trails across every incident.</a:t>
            </a:r>
          </a:p>
        </p:txBody>
      </p:sp>
      <p:sp>
        <p:nvSpPr>
          <p:cNvPr id="21" name="Freeform 21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4024" y="869747"/>
            <a:ext cx="10972800" cy="497281"/>
            <a:chOff x="0" y="0"/>
            <a:chExt cx="14630400" cy="6630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30400" cy="663067"/>
            </a:xfrm>
            <a:custGeom>
              <a:avLst/>
              <a:gdLst/>
              <a:ahLst/>
              <a:cxnLst/>
              <a:rect l="l" t="t" r="r" b="b"/>
              <a:pathLst>
                <a:path w="14630400" h="663067">
                  <a:moveTo>
                    <a:pt x="0" y="0"/>
                  </a:moveTo>
                  <a:lnTo>
                    <a:pt x="14630400" y="0"/>
                  </a:lnTo>
                  <a:lnTo>
                    <a:pt x="14630400" y="663067"/>
                  </a:lnTo>
                  <a:lnTo>
                    <a:pt x="0" y="663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79636" b="-37963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54024" y="848316"/>
            <a:ext cx="10972800" cy="518712"/>
            <a:chOff x="0" y="0"/>
            <a:chExt cx="14630400" cy="6916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30400" cy="691615"/>
            </a:xfrm>
            <a:custGeom>
              <a:avLst/>
              <a:gdLst/>
              <a:ahLst/>
              <a:cxnLst/>
              <a:rect l="l" t="t" r="r" b="b"/>
              <a:pathLst>
                <a:path w="14630400" h="691615">
                  <a:moveTo>
                    <a:pt x="0" y="0"/>
                  </a:moveTo>
                  <a:lnTo>
                    <a:pt x="14630400" y="0"/>
                  </a:lnTo>
                  <a:lnTo>
                    <a:pt x="14630400" y="691615"/>
                  </a:lnTo>
                  <a:lnTo>
                    <a:pt x="0" y="691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2185" b="-36218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4630400" cy="7201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</a:t>
              </a: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DATA BRICKS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4024" y="1367028"/>
            <a:ext cx="15058720" cy="1401013"/>
            <a:chOff x="0" y="0"/>
            <a:chExt cx="20078294" cy="186801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078319" cy="1868043"/>
            </a:xfrm>
            <a:custGeom>
              <a:avLst/>
              <a:gdLst/>
              <a:ahLst/>
              <a:cxnLst/>
              <a:rect l="l" t="t" r="r" b="b"/>
              <a:pathLst>
                <a:path w="20078319" h="1868043">
                  <a:moveTo>
                    <a:pt x="0" y="0"/>
                  </a:moveTo>
                  <a:lnTo>
                    <a:pt x="20078319" y="0"/>
                  </a:lnTo>
                  <a:lnTo>
                    <a:pt x="20078319" y="1868043"/>
                  </a:lnTo>
                  <a:lnTo>
                    <a:pt x="0" y="186804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9286" b="-159284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954024" y="1331309"/>
            <a:ext cx="15058720" cy="1436732"/>
            <a:chOff x="0" y="0"/>
            <a:chExt cx="20078294" cy="19156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078294" cy="1915644"/>
            </a:xfrm>
            <a:custGeom>
              <a:avLst/>
              <a:gdLst/>
              <a:ahLst/>
              <a:cxnLst/>
              <a:rect l="l" t="t" r="r" b="b"/>
              <a:pathLst>
                <a:path w="20078294" h="1915644">
                  <a:moveTo>
                    <a:pt x="0" y="0"/>
                  </a:moveTo>
                  <a:lnTo>
                    <a:pt x="20078294" y="0"/>
                  </a:lnTo>
                  <a:lnTo>
                    <a:pt x="20078294" y="1915644"/>
                  </a:lnTo>
                  <a:lnTo>
                    <a:pt x="0" y="19156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4227" b="-154227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0078294" cy="196326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680"/>
                </a:lnSpc>
              </a:pPr>
              <a:r>
                <a:rPr lang="en-US" sz="39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Enterprise Databricks Solutions Built for AI-Ready Data Platforms.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3534185"/>
            <a:ext cx="6973538" cy="5646420"/>
            <a:chOff x="0" y="0"/>
            <a:chExt cx="9298051" cy="7528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298051" cy="7528560"/>
            </a:xfrm>
            <a:custGeom>
              <a:avLst/>
              <a:gdLst/>
              <a:ahLst/>
              <a:cxnLst/>
              <a:rect l="l" t="t" r="r" b="b"/>
              <a:pathLst>
                <a:path w="9298051" h="7528560">
                  <a:moveTo>
                    <a:pt x="102362" y="0"/>
                  </a:moveTo>
                  <a:lnTo>
                    <a:pt x="8752459" y="0"/>
                  </a:lnTo>
                  <a:cubicBezTo>
                    <a:pt x="9053702" y="0"/>
                    <a:pt x="9298051" y="271018"/>
                    <a:pt x="9298051" y="605282"/>
                  </a:cubicBezTo>
                  <a:lnTo>
                    <a:pt x="9298051" y="7415022"/>
                  </a:lnTo>
                  <a:cubicBezTo>
                    <a:pt x="9298051" y="7477633"/>
                    <a:pt x="9252203" y="7528560"/>
                    <a:pt x="9195689" y="7528560"/>
                  </a:cubicBezTo>
                  <a:lnTo>
                    <a:pt x="545592" y="7528560"/>
                  </a:lnTo>
                  <a:cubicBezTo>
                    <a:pt x="244348" y="7528560"/>
                    <a:pt x="0" y="7257542"/>
                    <a:pt x="0" y="6923278"/>
                  </a:cubicBezTo>
                  <a:lnTo>
                    <a:pt x="0" y="113538"/>
                  </a:lnTo>
                  <a:cubicBezTo>
                    <a:pt x="0" y="50927"/>
                    <a:pt x="45847" y="0"/>
                    <a:pt x="1023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1527181" y="3854225"/>
            <a:ext cx="6080760" cy="502920"/>
            <a:chOff x="0" y="0"/>
            <a:chExt cx="8107680" cy="6705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07680" cy="670560"/>
            </a:xfrm>
            <a:custGeom>
              <a:avLst/>
              <a:gdLst/>
              <a:ahLst/>
              <a:cxnLst/>
              <a:rect l="l" t="t" r="r" b="b"/>
              <a:pathLst>
                <a:path w="8107680" h="670560">
                  <a:moveTo>
                    <a:pt x="0" y="0"/>
                  </a:moveTo>
                  <a:lnTo>
                    <a:pt x="8107680" y="0"/>
                  </a:lnTo>
                  <a:lnTo>
                    <a:pt x="8107680" y="670560"/>
                  </a:lnTo>
                  <a:lnTo>
                    <a:pt x="0" y="670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85428" b="-185428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527181" y="3797075"/>
            <a:ext cx="6080760" cy="560070"/>
            <a:chOff x="0" y="0"/>
            <a:chExt cx="8107680" cy="7467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07680" cy="746760"/>
            </a:xfrm>
            <a:custGeom>
              <a:avLst/>
              <a:gdLst/>
              <a:ahLst/>
              <a:cxnLst/>
              <a:rect l="l" t="t" r="r" b="b"/>
              <a:pathLst>
                <a:path w="8107680" h="746760">
                  <a:moveTo>
                    <a:pt x="0" y="0"/>
                  </a:moveTo>
                  <a:lnTo>
                    <a:pt x="8107680" y="0"/>
                  </a:lnTo>
                  <a:lnTo>
                    <a:pt x="8107680" y="746760"/>
                  </a:lnTo>
                  <a:lnTo>
                    <a:pt x="0" y="746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61551" b="-161551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8107680" cy="8229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PHARMA EDI · INDIA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27181" y="4448585"/>
            <a:ext cx="6080760" cy="1051560"/>
            <a:chOff x="0" y="0"/>
            <a:chExt cx="8107680" cy="1402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07680" cy="1402080"/>
            </a:xfrm>
            <a:custGeom>
              <a:avLst/>
              <a:gdLst/>
              <a:ahLst/>
              <a:cxnLst/>
              <a:rect l="l" t="t" r="r" b="b"/>
              <a:pathLst>
                <a:path w="8107680" h="1402080">
                  <a:moveTo>
                    <a:pt x="0" y="0"/>
                  </a:moveTo>
                  <a:lnTo>
                    <a:pt x="8107680" y="0"/>
                  </a:lnTo>
                  <a:lnTo>
                    <a:pt x="8107680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596" b="-62596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527181" y="4420010"/>
            <a:ext cx="6080760" cy="1080135"/>
            <a:chOff x="0" y="0"/>
            <a:chExt cx="8107680" cy="14401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07680" cy="1440180"/>
            </a:xfrm>
            <a:custGeom>
              <a:avLst/>
              <a:gdLst/>
              <a:ahLst/>
              <a:cxnLst/>
              <a:rect l="l" t="t" r="r" b="b"/>
              <a:pathLst>
                <a:path w="8107680" h="1440180">
                  <a:moveTo>
                    <a:pt x="0" y="0"/>
                  </a:moveTo>
                  <a:lnTo>
                    <a:pt x="8107680" y="0"/>
                  </a:lnTo>
                  <a:lnTo>
                    <a:pt x="8107680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9693" b="-59693"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107680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72"/>
                </a:lnSpc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Complex EDI Integration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27181" y="5591585"/>
            <a:ext cx="6080760" cy="1157478"/>
            <a:chOff x="0" y="0"/>
            <a:chExt cx="8107680" cy="154330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07680" cy="1543304"/>
            </a:xfrm>
            <a:custGeom>
              <a:avLst/>
              <a:gdLst/>
              <a:ahLst/>
              <a:cxnLst/>
              <a:rect l="l" t="t" r="r" b="b"/>
              <a:pathLst>
                <a:path w="8107680" h="1543304">
                  <a:moveTo>
                    <a:pt x="0" y="0"/>
                  </a:moveTo>
                  <a:lnTo>
                    <a:pt x="8107680" y="0"/>
                  </a:lnTo>
                  <a:lnTo>
                    <a:pt x="8107680" y="1543304"/>
                  </a:lnTo>
                  <a:lnTo>
                    <a:pt x="0" y="15433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292" b="-52292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527181" y="5513003"/>
            <a:ext cx="6080760" cy="1236059"/>
            <a:chOff x="0" y="0"/>
            <a:chExt cx="8107680" cy="164807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07680" cy="1648079"/>
            </a:xfrm>
            <a:custGeom>
              <a:avLst/>
              <a:gdLst/>
              <a:ahLst/>
              <a:cxnLst/>
              <a:rect l="l" t="t" r="r" b="b"/>
              <a:pathLst>
                <a:path w="8107680" h="1648079">
                  <a:moveTo>
                    <a:pt x="0" y="0"/>
                  </a:moveTo>
                  <a:lnTo>
                    <a:pt x="8107680" y="0"/>
                  </a:lnTo>
                  <a:lnTo>
                    <a:pt x="8107680" y="1648079"/>
                  </a:lnTo>
                  <a:lnTo>
                    <a:pt x="0" y="164807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5856" b="-45856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104775"/>
              <a:ext cx="8107680" cy="17528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09"/>
                </a:lnSpc>
              </a:pPr>
              <a:r>
                <a:rPr lang="en-US" sz="1899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Legacy X12/EDIFACT files are difficult to interpret, with every trading partner using different specifications. 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527181" y="6826025"/>
            <a:ext cx="6080760" cy="340690"/>
            <a:chOff x="0" y="0"/>
            <a:chExt cx="8107680" cy="4542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07680" cy="454279"/>
            </a:xfrm>
            <a:custGeom>
              <a:avLst/>
              <a:gdLst/>
              <a:ahLst/>
              <a:cxnLst/>
              <a:rect l="l" t="t" r="r" b="b"/>
              <a:pathLst>
                <a:path w="8107680" h="454279">
                  <a:moveTo>
                    <a:pt x="0" y="0"/>
                  </a:moveTo>
                  <a:lnTo>
                    <a:pt x="8107680" y="0"/>
                  </a:lnTo>
                  <a:lnTo>
                    <a:pt x="8107680" y="454279"/>
                  </a:lnTo>
                  <a:lnTo>
                    <a:pt x="0" y="4542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7517" b="-297511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527181" y="6811737"/>
            <a:ext cx="6080760" cy="354978"/>
            <a:chOff x="0" y="0"/>
            <a:chExt cx="8107680" cy="47330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07680" cy="473303"/>
            </a:xfrm>
            <a:custGeom>
              <a:avLst/>
              <a:gdLst/>
              <a:ahLst/>
              <a:cxnLst/>
              <a:rect l="l" t="t" r="r" b="b"/>
              <a:pathLst>
                <a:path w="8107680" h="473303">
                  <a:moveTo>
                    <a:pt x="0" y="0"/>
                  </a:moveTo>
                  <a:lnTo>
                    <a:pt x="8107680" y="0"/>
                  </a:lnTo>
                  <a:lnTo>
                    <a:pt x="8107680" y="473303"/>
                  </a:lnTo>
                  <a:lnTo>
                    <a:pt x="0" y="4733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3778" b="-283778"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8107680" cy="4923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79"/>
                </a:lnSpc>
              </a:pPr>
              <a:r>
                <a:rPr lang="en-US" sz="1649" spc="357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OUTCOME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96045" y="7327459"/>
            <a:ext cx="6080760" cy="899084"/>
            <a:chOff x="0" y="0"/>
            <a:chExt cx="8107680" cy="1198778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07680" cy="1198753"/>
            </a:xfrm>
            <a:custGeom>
              <a:avLst/>
              <a:gdLst/>
              <a:ahLst/>
              <a:cxnLst/>
              <a:rect l="l" t="t" r="r" b="b"/>
              <a:pathLst>
                <a:path w="8107680" h="1198753">
                  <a:moveTo>
                    <a:pt x="0" y="0"/>
                  </a:moveTo>
                  <a:lnTo>
                    <a:pt x="8107680" y="0"/>
                  </a:lnTo>
                  <a:lnTo>
                    <a:pt x="8107680" y="1198753"/>
                  </a:lnTo>
                  <a:lnTo>
                    <a:pt x="0" y="11987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1692" b="-81695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196045" y="7306027"/>
            <a:ext cx="6080760" cy="920515"/>
            <a:chOff x="0" y="0"/>
            <a:chExt cx="8107680" cy="122735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07680" cy="1227354"/>
            </a:xfrm>
            <a:custGeom>
              <a:avLst/>
              <a:gdLst/>
              <a:ahLst/>
              <a:cxnLst/>
              <a:rect l="l" t="t" r="r" b="b"/>
              <a:pathLst>
                <a:path w="8107680" h="1227354">
                  <a:moveTo>
                    <a:pt x="0" y="0"/>
                  </a:moveTo>
                  <a:lnTo>
                    <a:pt x="8107680" y="0"/>
                  </a:lnTo>
                  <a:lnTo>
                    <a:pt x="8107680" y="1227354"/>
                  </a:lnTo>
                  <a:lnTo>
                    <a:pt x="0" y="122735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8714" b="-78714"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8107680" cy="12559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87985" lvl="2" indent="-128905" algn="l">
                <a:lnSpc>
                  <a:spcPts val="2038"/>
                </a:lnSpc>
                <a:buFont typeface="Arial"/>
                <a:buChar char="⚬"/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11 trading partner data sources unified into a single Databricks Lakehouse, eliminating fragmented EDI processes.</a:t>
              </a:r>
              <a:endParaRPr lang="en-US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143981" y="8226542"/>
            <a:ext cx="6132833" cy="610210"/>
            <a:chOff x="0" y="0"/>
            <a:chExt cx="8177111" cy="81361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77149" cy="813562"/>
            </a:xfrm>
            <a:custGeom>
              <a:avLst/>
              <a:gdLst/>
              <a:ahLst/>
              <a:cxnLst/>
              <a:rect l="l" t="t" r="r" b="b"/>
              <a:pathLst>
                <a:path w="8177149" h="813562">
                  <a:moveTo>
                    <a:pt x="0" y="0"/>
                  </a:moveTo>
                  <a:lnTo>
                    <a:pt x="8177149" y="0"/>
                  </a:lnTo>
                  <a:lnTo>
                    <a:pt x="8177149" y="813562"/>
                  </a:lnTo>
                  <a:lnTo>
                    <a:pt x="0" y="8135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5704" b="-145711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1143981" y="8204921"/>
            <a:ext cx="6132833" cy="631824"/>
            <a:chOff x="0" y="0"/>
            <a:chExt cx="8177111" cy="842432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77109" cy="842434"/>
            </a:xfrm>
            <a:custGeom>
              <a:avLst/>
              <a:gdLst/>
              <a:ahLst/>
              <a:cxnLst/>
              <a:rect l="l" t="t" r="r" b="b"/>
              <a:pathLst>
                <a:path w="8177109" h="842434">
                  <a:moveTo>
                    <a:pt x="0" y="0"/>
                  </a:moveTo>
                  <a:lnTo>
                    <a:pt x="8177109" y="0"/>
                  </a:lnTo>
                  <a:lnTo>
                    <a:pt x="8177109" y="842434"/>
                  </a:lnTo>
                  <a:lnTo>
                    <a:pt x="0" y="842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9132" b="-139131"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8177111" cy="871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87985" lvl="2" indent="-128905" algn="l">
                <a:lnSpc>
                  <a:spcPts val="2038"/>
                </a:lnSpc>
                <a:buFont typeface="Arial"/>
                <a:buChar char="⚬"/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100% of EDI transactions transformed into AI-</a:t>
              </a:r>
              <a:r>
                <a:rPr lang="en-US" sz="1650" err="1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queryable</a:t>
              </a: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 Delta Lake tables.</a:t>
              </a:r>
              <a:endParaRPr lang="en-US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291799" y="3850415"/>
            <a:ext cx="7118299" cy="502920"/>
            <a:chOff x="0" y="0"/>
            <a:chExt cx="9491066" cy="67056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9491091" cy="670560"/>
            </a:xfrm>
            <a:custGeom>
              <a:avLst/>
              <a:gdLst/>
              <a:ahLst/>
              <a:cxnLst/>
              <a:rect l="l" t="t" r="r" b="b"/>
              <a:pathLst>
                <a:path w="9491091" h="670560">
                  <a:moveTo>
                    <a:pt x="0" y="0"/>
                  </a:moveTo>
                  <a:lnTo>
                    <a:pt x="9491091" y="0"/>
                  </a:lnTo>
                  <a:lnTo>
                    <a:pt x="9491091" y="670560"/>
                  </a:lnTo>
                  <a:lnTo>
                    <a:pt x="0" y="670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25598" b="-225598"/>
              </a:stretch>
            </a:blipFill>
          </p:spPr>
        </p:sp>
      </p:grpSp>
      <p:grpSp>
        <p:nvGrpSpPr>
          <p:cNvPr id="46" name="Group 46"/>
          <p:cNvGrpSpPr/>
          <p:nvPr/>
        </p:nvGrpSpPr>
        <p:grpSpPr>
          <a:xfrm>
            <a:off x="9291799" y="3793265"/>
            <a:ext cx="7118299" cy="560070"/>
            <a:chOff x="0" y="0"/>
            <a:chExt cx="9491066" cy="74676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9491066" cy="746760"/>
            </a:xfrm>
            <a:custGeom>
              <a:avLst/>
              <a:gdLst/>
              <a:ahLst/>
              <a:cxnLst/>
              <a:rect l="l" t="t" r="r" b="b"/>
              <a:pathLst>
                <a:path w="9491066" h="746760">
                  <a:moveTo>
                    <a:pt x="0" y="0"/>
                  </a:moveTo>
                  <a:lnTo>
                    <a:pt x="9491066" y="0"/>
                  </a:lnTo>
                  <a:lnTo>
                    <a:pt x="9491066" y="746760"/>
                  </a:lnTo>
                  <a:lnTo>
                    <a:pt x="0" y="746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97648" b="-197648"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0" y="-76200"/>
              <a:ext cx="9491066" cy="8229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DSCSA TRACEABILITY TECH STARTUP · INDIA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9291799" y="4448585"/>
            <a:ext cx="6080760" cy="1051560"/>
            <a:chOff x="0" y="0"/>
            <a:chExt cx="8107680" cy="140208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07680" cy="1402080"/>
            </a:xfrm>
            <a:custGeom>
              <a:avLst/>
              <a:gdLst/>
              <a:ahLst/>
              <a:cxnLst/>
              <a:rect l="l" t="t" r="r" b="b"/>
              <a:pathLst>
                <a:path w="8107680" h="1402080">
                  <a:moveTo>
                    <a:pt x="0" y="0"/>
                  </a:moveTo>
                  <a:lnTo>
                    <a:pt x="8107680" y="0"/>
                  </a:lnTo>
                  <a:lnTo>
                    <a:pt x="8107680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596" b="-62596"/>
              </a:stretch>
            </a:blipFill>
          </p:spPr>
        </p:sp>
      </p:grpSp>
      <p:grpSp>
        <p:nvGrpSpPr>
          <p:cNvPr id="51" name="Group 51"/>
          <p:cNvGrpSpPr/>
          <p:nvPr/>
        </p:nvGrpSpPr>
        <p:grpSpPr>
          <a:xfrm>
            <a:off x="9291799" y="4420010"/>
            <a:ext cx="6080760" cy="1080135"/>
            <a:chOff x="0" y="0"/>
            <a:chExt cx="8107680" cy="144018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07680" cy="1440180"/>
            </a:xfrm>
            <a:custGeom>
              <a:avLst/>
              <a:gdLst/>
              <a:ahLst/>
              <a:cxnLst/>
              <a:rect l="l" t="t" r="r" b="b"/>
              <a:pathLst>
                <a:path w="8107680" h="1440180">
                  <a:moveTo>
                    <a:pt x="0" y="0"/>
                  </a:moveTo>
                  <a:lnTo>
                    <a:pt x="8107680" y="0"/>
                  </a:lnTo>
                  <a:lnTo>
                    <a:pt x="8107680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9693" b="-59693"/>
              </a:stretch>
            </a:blipFill>
          </p:spPr>
        </p:sp>
        <p:sp>
          <p:nvSpPr>
            <p:cNvPr id="53" name="TextBox 53"/>
            <p:cNvSpPr txBox="1"/>
            <p:nvPr/>
          </p:nvSpPr>
          <p:spPr>
            <a:xfrm>
              <a:off x="0" y="-38100"/>
              <a:ext cx="8107680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72"/>
                </a:lnSpc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Fragmented Supply Chain Visibility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291799" y="5535197"/>
            <a:ext cx="6720945" cy="1157478"/>
            <a:chOff x="0" y="0"/>
            <a:chExt cx="8961260" cy="1543304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961247" cy="1543304"/>
            </a:xfrm>
            <a:custGeom>
              <a:avLst/>
              <a:gdLst/>
              <a:ahLst/>
              <a:cxnLst/>
              <a:rect l="l" t="t" r="r" b="b"/>
              <a:pathLst>
                <a:path w="8961247" h="1543304">
                  <a:moveTo>
                    <a:pt x="0" y="0"/>
                  </a:moveTo>
                  <a:lnTo>
                    <a:pt x="8961247" y="0"/>
                  </a:lnTo>
                  <a:lnTo>
                    <a:pt x="8961247" y="1543304"/>
                  </a:lnTo>
                  <a:lnTo>
                    <a:pt x="0" y="15433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062" b="-63062"/>
              </a:stretch>
            </a:blipFill>
          </p:spPr>
        </p:sp>
      </p:grpSp>
      <p:grpSp>
        <p:nvGrpSpPr>
          <p:cNvPr id="56" name="Group 56"/>
          <p:cNvGrpSpPr/>
          <p:nvPr/>
        </p:nvGrpSpPr>
        <p:grpSpPr>
          <a:xfrm>
            <a:off x="9291799" y="5456615"/>
            <a:ext cx="6720945" cy="1236059"/>
            <a:chOff x="0" y="0"/>
            <a:chExt cx="8961260" cy="1648079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8961258" cy="1648079"/>
            </a:xfrm>
            <a:custGeom>
              <a:avLst/>
              <a:gdLst/>
              <a:ahLst/>
              <a:cxnLst/>
              <a:rect l="l" t="t" r="r" b="b"/>
              <a:pathLst>
                <a:path w="8961258" h="1648079">
                  <a:moveTo>
                    <a:pt x="0" y="0"/>
                  </a:moveTo>
                  <a:lnTo>
                    <a:pt x="8961258" y="0"/>
                  </a:lnTo>
                  <a:lnTo>
                    <a:pt x="8961258" y="1648079"/>
                  </a:lnTo>
                  <a:lnTo>
                    <a:pt x="0" y="164807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5947" b="-55947"/>
              </a:stretch>
            </a:blipFill>
          </p:spPr>
        </p:sp>
        <p:sp>
          <p:nvSpPr>
            <p:cNvPr id="58" name="TextBox 58"/>
            <p:cNvSpPr txBox="1"/>
            <p:nvPr/>
          </p:nvSpPr>
          <p:spPr>
            <a:xfrm>
              <a:off x="0" y="-104775"/>
              <a:ext cx="8961260" cy="17528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09"/>
                </a:lnSpc>
              </a:pPr>
              <a:r>
                <a:rPr lang="en-US" sz="1899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Supply chain and traceability data is scattered across  partner systems, and middleware, making it difficult to gain real-time insights, ensure DSCSA compliance.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9291799" y="6826025"/>
            <a:ext cx="6080760" cy="340690"/>
            <a:chOff x="0" y="0"/>
            <a:chExt cx="8107680" cy="454254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8107680" cy="454279"/>
            </a:xfrm>
            <a:custGeom>
              <a:avLst/>
              <a:gdLst/>
              <a:ahLst/>
              <a:cxnLst/>
              <a:rect l="l" t="t" r="r" b="b"/>
              <a:pathLst>
                <a:path w="8107680" h="454279">
                  <a:moveTo>
                    <a:pt x="0" y="0"/>
                  </a:moveTo>
                  <a:lnTo>
                    <a:pt x="8107680" y="0"/>
                  </a:lnTo>
                  <a:lnTo>
                    <a:pt x="8107680" y="454279"/>
                  </a:lnTo>
                  <a:lnTo>
                    <a:pt x="0" y="4542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7517" b="-297511"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>
            <a:off x="9291799" y="6811737"/>
            <a:ext cx="6080760" cy="354978"/>
            <a:chOff x="0" y="0"/>
            <a:chExt cx="8107680" cy="473304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8107680" cy="473303"/>
            </a:xfrm>
            <a:custGeom>
              <a:avLst/>
              <a:gdLst/>
              <a:ahLst/>
              <a:cxnLst/>
              <a:rect l="l" t="t" r="r" b="b"/>
              <a:pathLst>
                <a:path w="8107680" h="473303">
                  <a:moveTo>
                    <a:pt x="0" y="0"/>
                  </a:moveTo>
                  <a:lnTo>
                    <a:pt x="8107680" y="0"/>
                  </a:lnTo>
                  <a:lnTo>
                    <a:pt x="8107680" y="473303"/>
                  </a:lnTo>
                  <a:lnTo>
                    <a:pt x="0" y="4733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3778" b="-283778"/>
              </a:stretch>
            </a:blipFill>
          </p:spPr>
        </p:sp>
        <p:sp>
          <p:nvSpPr>
            <p:cNvPr id="63" name="TextBox 63"/>
            <p:cNvSpPr txBox="1"/>
            <p:nvPr/>
          </p:nvSpPr>
          <p:spPr>
            <a:xfrm>
              <a:off x="0" y="-19050"/>
              <a:ext cx="8107680" cy="4923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79"/>
                </a:lnSpc>
              </a:pPr>
              <a:r>
                <a:rPr lang="en-US" sz="1649" spc="357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OUTCOME</a:t>
              </a:r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9291799" y="7261965"/>
            <a:ext cx="6080760" cy="384048"/>
            <a:chOff x="0" y="0"/>
            <a:chExt cx="8107680" cy="512064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66" name="Group 66"/>
          <p:cNvGrpSpPr/>
          <p:nvPr/>
        </p:nvGrpSpPr>
        <p:grpSpPr>
          <a:xfrm>
            <a:off x="9291799" y="7240534"/>
            <a:ext cx="6080760" cy="405479"/>
            <a:chOff x="0" y="0"/>
            <a:chExt cx="8107680" cy="540639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68" name="TextBox 6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100% end-to-end lot-level traceability.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9144000" y="7808357"/>
            <a:ext cx="6080760" cy="610210"/>
            <a:chOff x="0" y="0"/>
            <a:chExt cx="8107680" cy="813613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107680" cy="813562"/>
            </a:xfrm>
            <a:custGeom>
              <a:avLst/>
              <a:gdLst/>
              <a:ahLst/>
              <a:cxnLst/>
              <a:rect l="l" t="t" r="r" b="b"/>
              <a:pathLst>
                <a:path w="8107680" h="813562">
                  <a:moveTo>
                    <a:pt x="0" y="0"/>
                  </a:moveTo>
                  <a:lnTo>
                    <a:pt x="8107680" y="0"/>
                  </a:lnTo>
                  <a:lnTo>
                    <a:pt x="8107680" y="813562"/>
                  </a:lnTo>
                  <a:lnTo>
                    <a:pt x="0" y="8135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4043" b="-144049"/>
              </a:stretch>
            </a:blipFill>
          </p:spPr>
        </p:sp>
      </p:grpSp>
      <p:grpSp>
        <p:nvGrpSpPr>
          <p:cNvPr id="71" name="Group 71"/>
          <p:cNvGrpSpPr/>
          <p:nvPr/>
        </p:nvGrpSpPr>
        <p:grpSpPr>
          <a:xfrm>
            <a:off x="9144000" y="7786926"/>
            <a:ext cx="6080760" cy="631641"/>
            <a:chOff x="0" y="0"/>
            <a:chExt cx="8107680" cy="842188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8107680" cy="842187"/>
            </a:xfrm>
            <a:custGeom>
              <a:avLst/>
              <a:gdLst/>
              <a:ahLst/>
              <a:cxnLst/>
              <a:rect l="l" t="t" r="r" b="b"/>
              <a:pathLst>
                <a:path w="8107680" h="842187">
                  <a:moveTo>
                    <a:pt x="0" y="0"/>
                  </a:moveTo>
                  <a:lnTo>
                    <a:pt x="8107680" y="0"/>
                  </a:lnTo>
                  <a:lnTo>
                    <a:pt x="8107680" y="842187"/>
                  </a:lnTo>
                  <a:lnTo>
                    <a:pt x="0" y="8421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7581" b="-137581"/>
              </a:stretch>
            </a:blipFill>
          </p:spPr>
        </p:sp>
        <p:sp>
          <p:nvSpPr>
            <p:cNvPr id="73" name="TextBox 73"/>
            <p:cNvSpPr txBox="1"/>
            <p:nvPr/>
          </p:nvSpPr>
          <p:spPr>
            <a:xfrm>
              <a:off x="0" y="-28575"/>
              <a:ext cx="8107680" cy="8707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87985" lvl="2" indent="-128905" algn="l">
                <a:lnSpc>
                  <a:spcPts val="2038"/>
                </a:lnSpc>
                <a:buFont typeface="Arial"/>
                <a:buChar char="⚬"/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Real-time supply chain visibility powered by Spark SQL,   </a:t>
              </a:r>
              <a:r>
                <a:rPr lang="en-US" sz="1650" err="1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Lakebase</a:t>
              </a: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, and Databricks Genie.</a:t>
              </a:r>
              <a:endParaRPr lang="en-US"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8758213" y="3350143"/>
            <a:ext cx="7785830" cy="5646420"/>
            <a:chOff x="154983" y="-2996339"/>
            <a:chExt cx="10381107" cy="7528560"/>
          </a:xfrm>
        </p:grpSpPr>
        <p:sp>
          <p:nvSpPr>
            <p:cNvPr id="75" name="Freeform 75"/>
            <p:cNvSpPr/>
            <p:nvPr/>
          </p:nvSpPr>
          <p:spPr>
            <a:xfrm>
              <a:off x="154983" y="-2996339"/>
              <a:ext cx="10381107" cy="7528560"/>
            </a:xfrm>
            <a:custGeom>
              <a:avLst/>
              <a:gdLst/>
              <a:ahLst/>
              <a:cxnLst/>
              <a:rect l="l" t="t" r="r" b="b"/>
              <a:pathLst>
                <a:path w="10381107" h="7528560">
                  <a:moveTo>
                    <a:pt x="114173" y="0"/>
                  </a:moveTo>
                  <a:lnTo>
                    <a:pt x="9771888" y="0"/>
                  </a:lnTo>
                  <a:cubicBezTo>
                    <a:pt x="10108311" y="0"/>
                    <a:pt x="10381107" y="271018"/>
                    <a:pt x="10381107" y="605282"/>
                  </a:cubicBezTo>
                  <a:lnTo>
                    <a:pt x="10381107" y="7415022"/>
                  </a:lnTo>
                  <a:cubicBezTo>
                    <a:pt x="10381107" y="7477633"/>
                    <a:pt x="10329926" y="7528560"/>
                    <a:pt x="10266934" y="7528560"/>
                  </a:cubicBezTo>
                  <a:lnTo>
                    <a:pt x="609219" y="7528560"/>
                  </a:lnTo>
                  <a:cubicBezTo>
                    <a:pt x="272796" y="7528560"/>
                    <a:pt x="0" y="7257542"/>
                    <a:pt x="0" y="6923278"/>
                  </a:cubicBezTo>
                  <a:lnTo>
                    <a:pt x="0" y="113538"/>
                  </a:lnTo>
                  <a:cubicBezTo>
                    <a:pt x="0" y="50927"/>
                    <a:pt x="51181" y="0"/>
                    <a:pt x="1141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sp>
        <p:nvSpPr>
          <p:cNvPr id="76" name="Freeform 76"/>
          <p:cNvSpPr/>
          <p:nvPr/>
        </p:nvSpPr>
        <p:spPr>
          <a:xfrm>
            <a:off x="14878148" y="1228614"/>
            <a:ext cx="1753117" cy="1753117"/>
          </a:xfrm>
          <a:custGeom>
            <a:avLst/>
            <a:gdLst/>
            <a:ahLst/>
            <a:cxnLst/>
            <a:rect l="l" t="t" r="r" b="b"/>
            <a:pathLst>
              <a:path w="1753117" h="1753117">
                <a:moveTo>
                  <a:pt x="0" y="0"/>
                </a:moveTo>
                <a:lnTo>
                  <a:pt x="1753117" y="0"/>
                </a:lnTo>
                <a:lnTo>
                  <a:pt x="1753117" y="1753117"/>
                </a:lnTo>
                <a:lnTo>
                  <a:pt x="0" y="17531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7" name="Freeform 77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395620">
            <a:off x="3587115" y="5233988"/>
            <a:ext cx="7439035" cy="0"/>
          </a:xfrm>
          <a:prstGeom prst="line">
            <a:avLst/>
          </a:prstGeom>
          <a:ln w="9525" cap="rnd">
            <a:solidFill>
              <a:srgbClr val="E0DDD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8449970" y="1915163"/>
            <a:ext cx="342900" cy="66675"/>
          </a:xfrm>
          <a:custGeom>
            <a:avLst/>
            <a:gdLst/>
            <a:ahLst/>
            <a:cxnLst/>
            <a:rect l="l" t="t" r="r" b="b"/>
            <a:pathLst>
              <a:path w="342900" h="66675">
                <a:moveTo>
                  <a:pt x="0" y="0"/>
                </a:moveTo>
                <a:lnTo>
                  <a:pt x="342900" y="0"/>
                </a:lnTo>
                <a:lnTo>
                  <a:pt x="342900" y="66675"/>
                </a:lnTo>
                <a:lnTo>
                  <a:pt x="0" y="66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449970" y="4391663"/>
            <a:ext cx="342900" cy="66675"/>
          </a:xfrm>
          <a:custGeom>
            <a:avLst/>
            <a:gdLst/>
            <a:ahLst/>
            <a:cxnLst/>
            <a:rect l="l" t="t" r="r" b="b"/>
            <a:pathLst>
              <a:path w="342900" h="66675">
                <a:moveTo>
                  <a:pt x="0" y="0"/>
                </a:moveTo>
                <a:lnTo>
                  <a:pt x="342900" y="0"/>
                </a:lnTo>
                <a:lnTo>
                  <a:pt x="342900" y="66675"/>
                </a:lnTo>
                <a:lnTo>
                  <a:pt x="0" y="66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449970" y="6868163"/>
            <a:ext cx="342900" cy="66675"/>
          </a:xfrm>
          <a:custGeom>
            <a:avLst/>
            <a:gdLst/>
            <a:ahLst/>
            <a:cxnLst/>
            <a:rect l="l" t="t" r="r" b="b"/>
            <a:pathLst>
              <a:path w="342900" h="66675">
                <a:moveTo>
                  <a:pt x="0" y="0"/>
                </a:moveTo>
                <a:lnTo>
                  <a:pt x="342900" y="0"/>
                </a:lnTo>
                <a:lnTo>
                  <a:pt x="342900" y="66675"/>
                </a:lnTo>
                <a:lnTo>
                  <a:pt x="0" y="66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52500" y="704850"/>
            <a:ext cx="38100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r>
              <a:rPr lang="en-US" sz="12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EXECUTIVE SUMMARY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52500" y="2873347"/>
            <a:ext cx="5966003" cy="3597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7200">
                <a:solidFill>
                  <a:srgbClr val="020E2B"/>
                </a:solidFill>
                <a:latin typeface="Telegraf"/>
                <a:ea typeface="Telegraf"/>
                <a:cs typeface="Telegraf"/>
                <a:sym typeface="Telegraf"/>
              </a:rPr>
              <a:t>Built for</a:t>
            </a:r>
          </a:p>
          <a:p>
            <a:pPr algn="l">
              <a:lnSpc>
                <a:spcPts val="9789"/>
              </a:lnSpc>
            </a:pPr>
            <a:r>
              <a:rPr lang="en-US" sz="88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Evolving</a:t>
            </a:r>
          </a:p>
          <a:p>
            <a:pPr algn="l">
              <a:lnSpc>
                <a:spcPts val="9789"/>
              </a:lnSpc>
            </a:pPr>
            <a:r>
              <a:rPr lang="en-US" sz="885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Change</a:t>
            </a:r>
            <a:endParaRPr lang="en-US" sz="8850">
              <a:solidFill>
                <a:srgbClr val="020E2B"/>
              </a:solidFill>
              <a:latin typeface="Telegraf"/>
              <a:ea typeface="Telegraf"/>
              <a:cs typeface="Telegraf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449970" y="2191388"/>
            <a:ext cx="1112615" cy="876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8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96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88470" y="1940881"/>
            <a:ext cx="4381500" cy="511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>
                <a:solidFill>
                  <a:srgbClr val="020E2B"/>
                </a:solidFill>
                <a:latin typeface="Telegraf Bold"/>
                <a:ea typeface="Telegraf Bold"/>
                <a:cs typeface="Telegraf Bold"/>
                <a:sym typeface="Telegraf Bold"/>
              </a:rPr>
              <a:t>Client Retention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688470" y="2446875"/>
            <a:ext cx="4381500" cy="70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299">
                <a:solidFill>
                  <a:srgbClr val="5A5A5A"/>
                </a:solidFill>
                <a:latin typeface="Telegraf"/>
                <a:ea typeface="Telegraf"/>
                <a:cs typeface="Telegraf"/>
                <a:sym typeface="Telegraf"/>
              </a:rPr>
              <a:t>Built on landed outcomes, not relationship management.</a:t>
            </a:r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8449970" y="4667888"/>
            <a:ext cx="2857500" cy="83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5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35+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88470" y="4417381"/>
            <a:ext cx="4381500" cy="511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>
                <a:solidFill>
                  <a:srgbClr val="020E2B"/>
                </a:solidFill>
                <a:latin typeface="Telegraf Bold"/>
                <a:ea typeface="Telegraf Bold"/>
                <a:cs typeface="Telegraf Bold"/>
                <a:sym typeface="Telegraf Bold"/>
              </a:rPr>
              <a:t>Projects Delivered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688470" y="4929441"/>
            <a:ext cx="4381500" cy="70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250">
                <a:solidFill>
                  <a:srgbClr val="5A5A5A"/>
                </a:solidFill>
                <a:latin typeface="Telegraf"/>
                <a:ea typeface="Telegraf"/>
                <a:cs typeface="Telegraf"/>
                <a:sym typeface="Telegraf"/>
              </a:rPr>
              <a:t>Across several solution domains since founding.</a:t>
            </a:r>
            <a:endParaRPr lang="en-US" sz="2250"/>
          </a:p>
        </p:txBody>
      </p:sp>
      <p:sp>
        <p:nvSpPr>
          <p:cNvPr id="16" name="TextBox 16"/>
          <p:cNvSpPr txBox="1"/>
          <p:nvPr/>
        </p:nvSpPr>
        <p:spPr>
          <a:xfrm>
            <a:off x="8449970" y="7144388"/>
            <a:ext cx="2857500" cy="876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8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50+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88470" y="6893881"/>
            <a:ext cx="4381500" cy="511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 b="1">
                <a:solidFill>
                  <a:srgbClr val="020E2B"/>
                </a:solidFill>
                <a:latin typeface="Telegraf Bold"/>
                <a:ea typeface="Telegraf Bold"/>
                <a:cs typeface="Telegraf Bold"/>
                <a:sym typeface="Telegraf Bold"/>
              </a:rPr>
              <a:t>Engineers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688470" y="7400189"/>
            <a:ext cx="4381500" cy="70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299">
                <a:solidFill>
                  <a:srgbClr val="5A5A5A"/>
                </a:solidFill>
                <a:latin typeface="Telegraf"/>
                <a:ea typeface="Telegraf"/>
                <a:cs typeface="Telegraf"/>
                <a:sym typeface="Telegraf"/>
              </a:rPr>
              <a:t>Senior certified engineers averaging 7+ years.</a:t>
            </a:r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9562576" y="2362838"/>
            <a:ext cx="1112615" cy="705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8">
                <a:solidFill>
                  <a:srgbClr val="00B15C"/>
                </a:solidFill>
                <a:latin typeface="Garet"/>
                <a:ea typeface="Garet"/>
                <a:cs typeface="Garet"/>
                <a:sym typeface="Garet"/>
              </a:rPr>
              <a:t>%</a:t>
            </a:r>
          </a:p>
        </p:txBody>
      </p:sp>
      <p:sp>
        <p:nvSpPr>
          <p:cNvPr id="20" name="Freeform 20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5944" y="689572"/>
            <a:ext cx="12186942" cy="678256"/>
            <a:chOff x="0" y="0"/>
            <a:chExt cx="16249256" cy="9043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49269" cy="904367"/>
            </a:xfrm>
            <a:custGeom>
              <a:avLst/>
              <a:gdLst/>
              <a:ahLst/>
              <a:cxnLst/>
              <a:rect l="l" t="t" r="r" b="b"/>
              <a:pathLst>
                <a:path w="16249269" h="904367">
                  <a:moveTo>
                    <a:pt x="0" y="0"/>
                  </a:moveTo>
                  <a:lnTo>
                    <a:pt x="16249269" y="0"/>
                  </a:lnTo>
                  <a:lnTo>
                    <a:pt x="16249269" y="904367"/>
                  </a:lnTo>
                  <a:lnTo>
                    <a:pt x="0" y="9043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9856" b="-29985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75944" y="668141"/>
            <a:ext cx="12186942" cy="699687"/>
            <a:chOff x="0" y="0"/>
            <a:chExt cx="16249256" cy="9329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49255" cy="932915"/>
            </a:xfrm>
            <a:custGeom>
              <a:avLst/>
              <a:gdLst/>
              <a:ahLst/>
              <a:cxnLst/>
              <a:rect l="l" t="t" r="r" b="b"/>
              <a:pathLst>
                <a:path w="16249255" h="932915">
                  <a:moveTo>
                    <a:pt x="0" y="0"/>
                  </a:moveTo>
                  <a:lnTo>
                    <a:pt x="16249255" y="0"/>
                  </a:lnTo>
                  <a:lnTo>
                    <a:pt x="16249255" y="932915"/>
                  </a:lnTo>
                  <a:lnTo>
                    <a:pt x="0" y="9329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9384" b="-28938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6249256" cy="9614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INTELLIGENT ASSET MANAGEMENT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75944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75944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Every asset tracked, documented and searchable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687517" y="3201191"/>
            <a:ext cx="6973538" cy="5646420"/>
            <a:chOff x="0" y="0"/>
            <a:chExt cx="9298051" cy="7528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298051" cy="7528560"/>
            </a:xfrm>
            <a:custGeom>
              <a:avLst/>
              <a:gdLst/>
              <a:ahLst/>
              <a:cxnLst/>
              <a:rect l="l" t="t" r="r" b="b"/>
              <a:pathLst>
                <a:path w="9298051" h="7528560">
                  <a:moveTo>
                    <a:pt x="102362" y="0"/>
                  </a:moveTo>
                  <a:lnTo>
                    <a:pt x="8752459" y="0"/>
                  </a:lnTo>
                  <a:cubicBezTo>
                    <a:pt x="9053702" y="0"/>
                    <a:pt x="9298051" y="271018"/>
                    <a:pt x="9298051" y="605282"/>
                  </a:cubicBezTo>
                  <a:lnTo>
                    <a:pt x="9298051" y="7415022"/>
                  </a:lnTo>
                  <a:cubicBezTo>
                    <a:pt x="9298051" y="7477633"/>
                    <a:pt x="9252203" y="7528560"/>
                    <a:pt x="9195689" y="7528560"/>
                  </a:cubicBezTo>
                  <a:lnTo>
                    <a:pt x="545592" y="7528560"/>
                  </a:lnTo>
                  <a:cubicBezTo>
                    <a:pt x="244348" y="7528560"/>
                    <a:pt x="0" y="7257542"/>
                    <a:pt x="0" y="6923278"/>
                  </a:cubicBezTo>
                  <a:lnTo>
                    <a:pt x="0" y="113538"/>
                  </a:lnTo>
                  <a:cubicBezTo>
                    <a:pt x="0" y="50927"/>
                    <a:pt x="45847" y="0"/>
                    <a:pt x="1023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11133925" y="3521231"/>
            <a:ext cx="6080760" cy="796061"/>
            <a:chOff x="0" y="0"/>
            <a:chExt cx="8107680" cy="10614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07680" cy="1061466"/>
            </a:xfrm>
            <a:custGeom>
              <a:avLst/>
              <a:gdLst/>
              <a:ahLst/>
              <a:cxnLst/>
              <a:rect l="l" t="t" r="r" b="b"/>
              <a:pathLst>
                <a:path w="8107680" h="1061466">
                  <a:moveTo>
                    <a:pt x="0" y="0"/>
                  </a:moveTo>
                  <a:lnTo>
                    <a:pt x="8107680" y="0"/>
                  </a:lnTo>
                  <a:lnTo>
                    <a:pt x="8107680" y="1061466"/>
                  </a:lnTo>
                  <a:lnTo>
                    <a:pt x="0" y="10614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8729" b="-98724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1133925" y="3464081"/>
            <a:ext cx="6080760" cy="853211"/>
            <a:chOff x="0" y="0"/>
            <a:chExt cx="8107680" cy="11376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07680" cy="1137615"/>
            </a:xfrm>
            <a:custGeom>
              <a:avLst/>
              <a:gdLst/>
              <a:ahLst/>
              <a:cxnLst/>
              <a:rect l="l" t="t" r="r" b="b"/>
              <a:pathLst>
                <a:path w="8107680" h="1137615">
                  <a:moveTo>
                    <a:pt x="0" y="0"/>
                  </a:moveTo>
                  <a:lnTo>
                    <a:pt x="8107680" y="0"/>
                  </a:lnTo>
                  <a:lnTo>
                    <a:pt x="8107680" y="1137615"/>
                  </a:lnTo>
                  <a:lnTo>
                    <a:pt x="0" y="1137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8868" b="-88868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8107680" cy="12138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MULTI-PROPERTY ENTERPRISES · GLOBAL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133925" y="4246121"/>
            <a:ext cx="6080760" cy="1051560"/>
            <a:chOff x="0" y="0"/>
            <a:chExt cx="8107680" cy="1402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07680" cy="1402080"/>
            </a:xfrm>
            <a:custGeom>
              <a:avLst/>
              <a:gdLst/>
              <a:ahLst/>
              <a:cxnLst/>
              <a:rect l="l" t="t" r="r" b="b"/>
              <a:pathLst>
                <a:path w="8107680" h="1402080">
                  <a:moveTo>
                    <a:pt x="0" y="0"/>
                  </a:moveTo>
                  <a:lnTo>
                    <a:pt x="8107680" y="0"/>
                  </a:lnTo>
                  <a:lnTo>
                    <a:pt x="8107680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596" b="-62596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1133925" y="4217546"/>
            <a:ext cx="6080760" cy="1080135"/>
            <a:chOff x="0" y="0"/>
            <a:chExt cx="8107680" cy="14401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07680" cy="1440180"/>
            </a:xfrm>
            <a:custGeom>
              <a:avLst/>
              <a:gdLst/>
              <a:ahLst/>
              <a:cxnLst/>
              <a:rect l="l" t="t" r="r" b="b"/>
              <a:pathLst>
                <a:path w="8107680" h="1440180">
                  <a:moveTo>
                    <a:pt x="0" y="0"/>
                  </a:moveTo>
                  <a:lnTo>
                    <a:pt x="8107680" y="0"/>
                  </a:lnTo>
                  <a:lnTo>
                    <a:pt x="8107680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9693" b="-59693"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107680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72"/>
                </a:lnSpc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Asset lifecycle management with AI-powered search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133925" y="5258591"/>
            <a:ext cx="6080760" cy="1143000"/>
            <a:chOff x="0" y="0"/>
            <a:chExt cx="8107680" cy="1524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07680" cy="1524000"/>
            </a:xfrm>
            <a:custGeom>
              <a:avLst/>
              <a:gdLst/>
              <a:ahLst/>
              <a:cxnLst/>
              <a:rect l="l" t="t" r="r" b="b"/>
              <a:pathLst>
                <a:path w="8107680" h="1524000">
                  <a:moveTo>
                    <a:pt x="0" y="0"/>
                  </a:moveTo>
                  <a:lnTo>
                    <a:pt x="8107680" y="0"/>
                  </a:lnTo>
                  <a:lnTo>
                    <a:pt x="8107680" y="1524000"/>
                  </a:lnTo>
                  <a:lnTo>
                    <a:pt x="0" y="1524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588" b="-53588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1133925" y="5180009"/>
            <a:ext cx="6080760" cy="1221581"/>
            <a:chOff x="0" y="0"/>
            <a:chExt cx="8107680" cy="162877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07680" cy="1628775"/>
            </a:xfrm>
            <a:custGeom>
              <a:avLst/>
              <a:gdLst/>
              <a:ahLst/>
              <a:cxnLst/>
              <a:rect l="l" t="t" r="r" b="b"/>
              <a:pathLst>
                <a:path w="8107680" h="1628775">
                  <a:moveTo>
                    <a:pt x="0" y="0"/>
                  </a:moveTo>
                  <a:lnTo>
                    <a:pt x="8107680" y="0"/>
                  </a:lnTo>
                  <a:lnTo>
                    <a:pt x="8107680" y="1628775"/>
                  </a:lnTo>
                  <a:lnTo>
                    <a:pt x="0" y="162877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6992" b="-46992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104775"/>
              <a:ext cx="8107680" cy="17335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09"/>
                </a:lnSpc>
              </a:pPr>
              <a:r>
                <a:rPr lang="en-US" sz="1899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Automated asset creation and documentation with centralized service history and instant AI search.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133925" y="6493031"/>
            <a:ext cx="6080760" cy="340690"/>
            <a:chOff x="0" y="0"/>
            <a:chExt cx="8107680" cy="4542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07680" cy="454279"/>
            </a:xfrm>
            <a:custGeom>
              <a:avLst/>
              <a:gdLst/>
              <a:ahLst/>
              <a:cxnLst/>
              <a:rect l="l" t="t" r="r" b="b"/>
              <a:pathLst>
                <a:path w="8107680" h="454279">
                  <a:moveTo>
                    <a:pt x="0" y="0"/>
                  </a:moveTo>
                  <a:lnTo>
                    <a:pt x="8107680" y="0"/>
                  </a:lnTo>
                  <a:lnTo>
                    <a:pt x="8107680" y="454279"/>
                  </a:lnTo>
                  <a:lnTo>
                    <a:pt x="0" y="4542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7517" b="-297511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1133925" y="6478743"/>
            <a:ext cx="6080760" cy="354978"/>
            <a:chOff x="0" y="0"/>
            <a:chExt cx="8107680" cy="47330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07680" cy="473303"/>
            </a:xfrm>
            <a:custGeom>
              <a:avLst/>
              <a:gdLst/>
              <a:ahLst/>
              <a:cxnLst/>
              <a:rect l="l" t="t" r="r" b="b"/>
              <a:pathLst>
                <a:path w="8107680" h="473303">
                  <a:moveTo>
                    <a:pt x="0" y="0"/>
                  </a:moveTo>
                  <a:lnTo>
                    <a:pt x="8107680" y="0"/>
                  </a:lnTo>
                  <a:lnTo>
                    <a:pt x="8107680" y="473303"/>
                  </a:lnTo>
                  <a:lnTo>
                    <a:pt x="0" y="4733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3778" b="-283778"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8107680" cy="4923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79"/>
                </a:lnSpc>
              </a:pPr>
              <a:r>
                <a:rPr lang="en-US" sz="1649" spc="357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OUTCOME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133925" y="6831359"/>
            <a:ext cx="6080760" cy="384048"/>
            <a:chOff x="0" y="0"/>
            <a:chExt cx="8107680" cy="51206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1133925" y="6809927"/>
            <a:ext cx="6080760" cy="405479"/>
            <a:chOff x="0" y="0"/>
            <a:chExt cx="8107680" cy="54063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Faster asset onboarding.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1133925" y="7251983"/>
            <a:ext cx="6080760" cy="384048"/>
            <a:chOff x="0" y="0"/>
            <a:chExt cx="8107680" cy="51206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11133925" y="7230551"/>
            <a:ext cx="6080760" cy="405479"/>
            <a:chOff x="0" y="0"/>
            <a:chExt cx="8107680" cy="54063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Instant access to docs and history.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1133925" y="7672607"/>
            <a:ext cx="6080760" cy="384048"/>
            <a:chOff x="0" y="0"/>
            <a:chExt cx="8107680" cy="51206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46" name="Group 46"/>
          <p:cNvGrpSpPr/>
          <p:nvPr/>
        </p:nvGrpSpPr>
        <p:grpSpPr>
          <a:xfrm>
            <a:off x="11133925" y="7651175"/>
            <a:ext cx="6080760" cy="405479"/>
            <a:chOff x="0" y="0"/>
            <a:chExt cx="8107680" cy="540639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Improved compliance posture.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075944" y="3102712"/>
            <a:ext cx="9099394" cy="5843378"/>
            <a:chOff x="0" y="0"/>
            <a:chExt cx="12132526" cy="7791171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2132564" cy="7791196"/>
            </a:xfrm>
            <a:custGeom>
              <a:avLst/>
              <a:gdLst/>
              <a:ahLst/>
              <a:cxnLst/>
              <a:rect l="l" t="t" r="r" b="b"/>
              <a:pathLst>
                <a:path w="12132564" h="7791196">
                  <a:moveTo>
                    <a:pt x="0" y="0"/>
                  </a:moveTo>
                  <a:lnTo>
                    <a:pt x="12132564" y="0"/>
                  </a:lnTo>
                  <a:lnTo>
                    <a:pt x="12132564" y="7791196"/>
                  </a:lnTo>
                  <a:lnTo>
                    <a:pt x="0" y="7791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51" name="Freeform 51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69747"/>
            <a:ext cx="10972800" cy="497281"/>
            <a:chOff x="0" y="0"/>
            <a:chExt cx="14630400" cy="6630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30400" cy="663067"/>
            </a:xfrm>
            <a:custGeom>
              <a:avLst/>
              <a:gdLst/>
              <a:ahLst/>
              <a:cxnLst/>
              <a:rect l="l" t="t" r="r" b="b"/>
              <a:pathLst>
                <a:path w="14630400" h="663067">
                  <a:moveTo>
                    <a:pt x="0" y="0"/>
                  </a:moveTo>
                  <a:lnTo>
                    <a:pt x="14630400" y="0"/>
                  </a:lnTo>
                  <a:lnTo>
                    <a:pt x="14630400" y="663067"/>
                  </a:lnTo>
                  <a:lnTo>
                    <a:pt x="0" y="663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79636" b="-37963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848316"/>
            <a:ext cx="10972800" cy="518712"/>
            <a:chOff x="0" y="0"/>
            <a:chExt cx="14630400" cy="6916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30400" cy="691615"/>
            </a:xfrm>
            <a:custGeom>
              <a:avLst/>
              <a:gdLst/>
              <a:ahLst/>
              <a:cxnLst/>
              <a:rect l="l" t="t" r="r" b="b"/>
              <a:pathLst>
                <a:path w="14630400" h="691615">
                  <a:moveTo>
                    <a:pt x="0" y="0"/>
                  </a:moveTo>
                  <a:lnTo>
                    <a:pt x="14630400" y="0"/>
                  </a:lnTo>
                  <a:lnTo>
                    <a:pt x="14630400" y="691615"/>
                  </a:lnTo>
                  <a:lnTo>
                    <a:pt x="0" y="691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2185" b="-36218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4630400" cy="7201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COMPUTER VISION &amp; EDGE AI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700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Eyes that never blink, at the edge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2679516"/>
            <a:ext cx="3504905" cy="6345812"/>
            <a:chOff x="0" y="0"/>
            <a:chExt cx="4673206" cy="84610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673219" cy="8460994"/>
            </a:xfrm>
            <a:custGeom>
              <a:avLst/>
              <a:gdLst/>
              <a:ahLst/>
              <a:cxnLst/>
              <a:rect l="l" t="t" r="r" b="b"/>
              <a:pathLst>
                <a:path w="4673219" h="8460994">
                  <a:moveTo>
                    <a:pt x="51435" y="0"/>
                  </a:moveTo>
                  <a:lnTo>
                    <a:pt x="4399026" y="0"/>
                  </a:lnTo>
                  <a:cubicBezTo>
                    <a:pt x="4550410" y="0"/>
                    <a:pt x="4673219" y="304673"/>
                    <a:pt x="4673219" y="680339"/>
                  </a:cubicBezTo>
                  <a:lnTo>
                    <a:pt x="4673219" y="8333486"/>
                  </a:lnTo>
                  <a:cubicBezTo>
                    <a:pt x="4673219" y="8403844"/>
                    <a:pt x="4650105" y="8460994"/>
                    <a:pt x="4621784" y="8460994"/>
                  </a:cubicBezTo>
                  <a:lnTo>
                    <a:pt x="274193" y="8460994"/>
                  </a:lnTo>
                  <a:cubicBezTo>
                    <a:pt x="122809" y="8461121"/>
                    <a:pt x="0" y="8156448"/>
                    <a:pt x="0" y="7780782"/>
                  </a:cubicBezTo>
                  <a:lnTo>
                    <a:pt x="0" y="127508"/>
                  </a:lnTo>
                  <a:cubicBezTo>
                    <a:pt x="0" y="57150"/>
                    <a:pt x="23114" y="0"/>
                    <a:pt x="5143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1289552" y="3185293"/>
            <a:ext cx="2975467" cy="796061"/>
            <a:chOff x="0" y="0"/>
            <a:chExt cx="3967290" cy="10614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967353" cy="1061466"/>
            </a:xfrm>
            <a:custGeom>
              <a:avLst/>
              <a:gdLst/>
              <a:ahLst/>
              <a:cxnLst/>
              <a:rect l="l" t="t" r="r" b="b"/>
              <a:pathLst>
                <a:path w="3967353" h="1061466">
                  <a:moveTo>
                    <a:pt x="0" y="0"/>
                  </a:moveTo>
                  <a:lnTo>
                    <a:pt x="3967353" y="0"/>
                  </a:lnTo>
                  <a:lnTo>
                    <a:pt x="3967353" y="1061466"/>
                  </a:lnTo>
                  <a:lnTo>
                    <a:pt x="0" y="10614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2778" r="1" b="-22773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289552" y="3128143"/>
            <a:ext cx="2975477" cy="853211"/>
            <a:chOff x="0" y="0"/>
            <a:chExt cx="3967302" cy="11376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967296" cy="1137615"/>
            </a:xfrm>
            <a:custGeom>
              <a:avLst/>
              <a:gdLst/>
              <a:ahLst/>
              <a:cxnLst/>
              <a:rect l="l" t="t" r="r" b="b"/>
              <a:pathLst>
                <a:path w="3967296" h="1137615">
                  <a:moveTo>
                    <a:pt x="0" y="0"/>
                  </a:moveTo>
                  <a:lnTo>
                    <a:pt x="3967296" y="0"/>
                  </a:lnTo>
                  <a:lnTo>
                    <a:pt x="3967296" y="1137615"/>
                  </a:lnTo>
                  <a:lnTo>
                    <a:pt x="0" y="1137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51" b="-17951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3967302" cy="12138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AI FURNISHING INNOVATOR · INDIA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10640" y="4305205"/>
            <a:ext cx="2979353" cy="1051560"/>
            <a:chOff x="0" y="0"/>
            <a:chExt cx="3972471" cy="1402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972433" cy="1402080"/>
            </a:xfrm>
            <a:custGeom>
              <a:avLst/>
              <a:gdLst/>
              <a:ahLst/>
              <a:cxnLst/>
              <a:rect l="l" t="t" r="r" b="b"/>
              <a:pathLst>
                <a:path w="3972433" h="1402080">
                  <a:moveTo>
                    <a:pt x="0" y="0"/>
                  </a:moveTo>
                  <a:lnTo>
                    <a:pt x="3972433" y="0"/>
                  </a:lnTo>
                  <a:lnTo>
                    <a:pt x="3972433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167" b="-516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310640" y="4276630"/>
            <a:ext cx="2979353" cy="1080135"/>
            <a:chOff x="0" y="0"/>
            <a:chExt cx="3972471" cy="14401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972468" cy="1440180"/>
            </a:xfrm>
            <a:custGeom>
              <a:avLst/>
              <a:gdLst/>
              <a:ahLst/>
              <a:cxnLst/>
              <a:rect l="l" t="t" r="r" b="b"/>
              <a:pathLst>
                <a:path w="3972468" h="1440180">
                  <a:moveTo>
                    <a:pt x="0" y="0"/>
                  </a:moveTo>
                  <a:lnTo>
                    <a:pt x="3972468" y="0"/>
                  </a:lnTo>
                  <a:lnTo>
                    <a:pt x="3972468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745" b="-3745"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972471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94"/>
                </a:lnSpc>
              </a:pPr>
              <a:r>
                <a:rPr lang="en-US" sz="19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AI object detection for commercial furnishing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10640" y="5452015"/>
            <a:ext cx="2954379" cy="1269492"/>
            <a:chOff x="0" y="0"/>
            <a:chExt cx="3939172" cy="169265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939159" cy="1692656"/>
            </a:xfrm>
            <a:custGeom>
              <a:avLst/>
              <a:gdLst/>
              <a:ahLst/>
              <a:cxnLst/>
              <a:rect l="l" t="t" r="r" b="b"/>
              <a:pathLst>
                <a:path w="3939159" h="1692656">
                  <a:moveTo>
                    <a:pt x="0" y="0"/>
                  </a:moveTo>
                  <a:lnTo>
                    <a:pt x="3939159" y="0"/>
                  </a:lnTo>
                  <a:lnTo>
                    <a:pt x="3939159" y="1692656"/>
                  </a:lnTo>
                  <a:lnTo>
                    <a:pt x="0" y="16926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70" r="-5170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310640" y="5394865"/>
            <a:ext cx="2954379" cy="1326642"/>
            <a:chOff x="0" y="0"/>
            <a:chExt cx="3939172" cy="176885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939171" cy="1768856"/>
            </a:xfrm>
            <a:custGeom>
              <a:avLst/>
              <a:gdLst/>
              <a:ahLst/>
              <a:cxnLst/>
              <a:rect l="l" t="t" r="r" b="b"/>
              <a:pathLst>
                <a:path w="3939171" h="1768856">
                  <a:moveTo>
                    <a:pt x="0" y="0"/>
                  </a:moveTo>
                  <a:lnTo>
                    <a:pt x="3939171" y="0"/>
                  </a:lnTo>
                  <a:lnTo>
                    <a:pt x="3939171" y="1768856"/>
                  </a:lnTo>
                  <a:lnTo>
                    <a:pt x="0" y="17688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613" r="-7613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3939172" cy="184505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1599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Object detection and attribute recognition driving personalized product matching.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56176" y="6963023"/>
            <a:ext cx="2446020" cy="300838"/>
            <a:chOff x="0" y="0"/>
            <a:chExt cx="3261360" cy="40111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261360" cy="401066"/>
            </a:xfrm>
            <a:custGeom>
              <a:avLst/>
              <a:gdLst/>
              <a:ahLst/>
              <a:cxnLst/>
              <a:rect l="l" t="t" r="r" b="b"/>
              <a:pathLst>
                <a:path w="3261360" h="401066">
                  <a:moveTo>
                    <a:pt x="0" y="0"/>
                  </a:moveTo>
                  <a:lnTo>
                    <a:pt x="3261360" y="0"/>
                  </a:lnTo>
                  <a:lnTo>
                    <a:pt x="3261360" y="401066"/>
                  </a:lnTo>
                  <a:lnTo>
                    <a:pt x="0" y="401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8331" b="-108343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256176" y="6948735"/>
            <a:ext cx="2446020" cy="315125"/>
            <a:chOff x="0" y="0"/>
            <a:chExt cx="3261360" cy="42016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261360" cy="420166"/>
            </a:xfrm>
            <a:custGeom>
              <a:avLst/>
              <a:gdLst/>
              <a:ahLst/>
              <a:cxnLst/>
              <a:rect l="l" t="t" r="r" b="b"/>
              <a:pathLst>
                <a:path w="3261360" h="420166">
                  <a:moveTo>
                    <a:pt x="0" y="0"/>
                  </a:moveTo>
                  <a:lnTo>
                    <a:pt x="3261360" y="0"/>
                  </a:lnTo>
                  <a:lnTo>
                    <a:pt x="3261360" y="420166"/>
                  </a:lnTo>
                  <a:lnTo>
                    <a:pt x="0" y="42016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1244" b="-101244"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3261360" cy="4392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39"/>
                </a:lnSpc>
              </a:pPr>
              <a:r>
                <a:rPr lang="en-US" sz="1449" spc="315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OUTCOME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56176" y="7332593"/>
            <a:ext cx="2446020" cy="610210"/>
            <a:chOff x="0" y="0"/>
            <a:chExt cx="3261360" cy="813613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261360" cy="813562"/>
            </a:xfrm>
            <a:custGeom>
              <a:avLst/>
              <a:gdLst/>
              <a:ahLst/>
              <a:cxnLst/>
              <a:rect l="l" t="t" r="r" b="b"/>
              <a:pathLst>
                <a:path w="3261360" h="813562">
                  <a:moveTo>
                    <a:pt x="0" y="0"/>
                  </a:moveTo>
                  <a:lnTo>
                    <a:pt x="3261360" y="0"/>
                  </a:lnTo>
                  <a:lnTo>
                    <a:pt x="3261360" y="813562"/>
                  </a:lnTo>
                  <a:lnTo>
                    <a:pt x="0" y="8135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8053" b="-28059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256176" y="7311161"/>
            <a:ext cx="2446020" cy="631641"/>
            <a:chOff x="0" y="0"/>
            <a:chExt cx="3261360" cy="84218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3261360" cy="842187"/>
            </a:xfrm>
            <a:custGeom>
              <a:avLst/>
              <a:gdLst/>
              <a:ahLst/>
              <a:cxnLst/>
              <a:rect l="l" t="t" r="r" b="b"/>
              <a:pathLst>
                <a:path w="3261360" h="842187">
                  <a:moveTo>
                    <a:pt x="0" y="0"/>
                  </a:moveTo>
                  <a:lnTo>
                    <a:pt x="3261360" y="0"/>
                  </a:lnTo>
                  <a:lnTo>
                    <a:pt x="3261360" y="842187"/>
                  </a:lnTo>
                  <a:lnTo>
                    <a:pt x="0" y="8421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5455" b="-25455"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3261360" cy="8707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Simplified product discovery.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256176" y="8036738"/>
            <a:ext cx="2446020" cy="867385"/>
            <a:chOff x="0" y="0"/>
            <a:chExt cx="3261360" cy="115651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261360" cy="1156462"/>
            </a:xfrm>
            <a:custGeom>
              <a:avLst/>
              <a:gdLst/>
              <a:ahLst/>
              <a:cxnLst/>
              <a:rect l="l" t="t" r="r" b="b"/>
              <a:pathLst>
                <a:path w="3261360" h="1156462">
                  <a:moveTo>
                    <a:pt x="0" y="0"/>
                  </a:moveTo>
                  <a:lnTo>
                    <a:pt x="3261360" y="0"/>
                  </a:lnTo>
                  <a:lnTo>
                    <a:pt x="3261360" y="1156462"/>
                  </a:lnTo>
                  <a:lnTo>
                    <a:pt x="0" y="11564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909" b="-4914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1256176" y="8015307"/>
            <a:ext cx="2446020" cy="888816"/>
            <a:chOff x="0" y="0"/>
            <a:chExt cx="3261360" cy="118508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3261360" cy="1185087"/>
            </a:xfrm>
            <a:custGeom>
              <a:avLst/>
              <a:gdLst/>
              <a:ahLst/>
              <a:cxnLst/>
              <a:rect l="l" t="t" r="r" b="b"/>
              <a:pathLst>
                <a:path w="3261360" h="1185087">
                  <a:moveTo>
                    <a:pt x="0" y="0"/>
                  </a:moveTo>
                  <a:lnTo>
                    <a:pt x="3261360" y="0"/>
                  </a:lnTo>
                  <a:lnTo>
                    <a:pt x="3261360" y="1185087"/>
                  </a:lnTo>
                  <a:lnTo>
                    <a:pt x="0" y="11850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22" b="-3622"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3261360" cy="121366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Personalized </a:t>
              </a:r>
              <a:r>
                <a:rPr lang="en-US" sz="1650" err="1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recommendations </a:t>
              </a: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at scale.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906909" y="2680764"/>
            <a:ext cx="12352391" cy="6430966"/>
            <a:chOff x="0" y="0"/>
            <a:chExt cx="16469855" cy="8574621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6469868" cy="8574659"/>
            </a:xfrm>
            <a:custGeom>
              <a:avLst/>
              <a:gdLst/>
              <a:ahLst/>
              <a:cxnLst/>
              <a:rect l="l" t="t" r="r" b="b"/>
              <a:pathLst>
                <a:path w="16469868" h="8574659">
                  <a:moveTo>
                    <a:pt x="0" y="0"/>
                  </a:moveTo>
                  <a:lnTo>
                    <a:pt x="16469868" y="0"/>
                  </a:lnTo>
                  <a:lnTo>
                    <a:pt x="16469868" y="8574659"/>
                  </a:lnTo>
                  <a:lnTo>
                    <a:pt x="0" y="857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" b="-5"/>
              </a:stretch>
            </a:blipFill>
          </p:spPr>
        </p:sp>
      </p:grpSp>
      <p:sp>
        <p:nvSpPr>
          <p:cNvPr id="46" name="Freeform 46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5944" y="869747"/>
            <a:ext cx="10972800" cy="497281"/>
            <a:chOff x="0" y="0"/>
            <a:chExt cx="14630400" cy="6630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30400" cy="663067"/>
            </a:xfrm>
            <a:custGeom>
              <a:avLst/>
              <a:gdLst/>
              <a:ahLst/>
              <a:cxnLst/>
              <a:rect l="l" t="t" r="r" b="b"/>
              <a:pathLst>
                <a:path w="14630400" h="663067">
                  <a:moveTo>
                    <a:pt x="0" y="0"/>
                  </a:moveTo>
                  <a:lnTo>
                    <a:pt x="14630400" y="0"/>
                  </a:lnTo>
                  <a:lnTo>
                    <a:pt x="14630400" y="663067"/>
                  </a:lnTo>
                  <a:lnTo>
                    <a:pt x="0" y="663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79636" b="-37963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75944" y="848316"/>
            <a:ext cx="10972800" cy="518712"/>
            <a:chOff x="0" y="0"/>
            <a:chExt cx="14630400" cy="6916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30400" cy="691615"/>
            </a:xfrm>
            <a:custGeom>
              <a:avLst/>
              <a:gdLst/>
              <a:ahLst/>
              <a:cxnLst/>
              <a:rect l="l" t="t" r="r" b="b"/>
              <a:pathLst>
                <a:path w="14630400" h="691615">
                  <a:moveTo>
                    <a:pt x="0" y="0"/>
                  </a:moveTo>
                  <a:lnTo>
                    <a:pt x="14630400" y="0"/>
                  </a:lnTo>
                  <a:lnTo>
                    <a:pt x="14630400" y="691615"/>
                  </a:lnTo>
                  <a:lnTo>
                    <a:pt x="0" y="691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2185" b="-36218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4630400" cy="7201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PREDICTIVE ANALYTICS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75944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75944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Forecasts that cut waste and fund growth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88968" y="3362506"/>
            <a:ext cx="6527130" cy="5646420"/>
            <a:chOff x="0" y="0"/>
            <a:chExt cx="8702840" cy="7528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702802" cy="7528560"/>
            </a:xfrm>
            <a:custGeom>
              <a:avLst/>
              <a:gdLst/>
              <a:ahLst/>
              <a:cxnLst/>
              <a:rect l="l" t="t" r="r" b="b"/>
              <a:pathLst>
                <a:path w="8702802" h="7528560">
                  <a:moveTo>
                    <a:pt x="95758" y="0"/>
                  </a:moveTo>
                  <a:lnTo>
                    <a:pt x="8192135" y="0"/>
                  </a:lnTo>
                  <a:cubicBezTo>
                    <a:pt x="8474075" y="0"/>
                    <a:pt x="8702802" y="271018"/>
                    <a:pt x="8702802" y="605282"/>
                  </a:cubicBezTo>
                  <a:lnTo>
                    <a:pt x="8702802" y="7415022"/>
                  </a:lnTo>
                  <a:cubicBezTo>
                    <a:pt x="8702802" y="7477633"/>
                    <a:pt x="8659876" y="7528560"/>
                    <a:pt x="8607044" y="7528560"/>
                  </a:cubicBezTo>
                  <a:lnTo>
                    <a:pt x="510667" y="7528560"/>
                  </a:lnTo>
                  <a:cubicBezTo>
                    <a:pt x="228727" y="7528560"/>
                    <a:pt x="0" y="7257542"/>
                    <a:pt x="0" y="6923278"/>
                  </a:cubicBezTo>
                  <a:lnTo>
                    <a:pt x="0" y="113538"/>
                  </a:lnTo>
                  <a:cubicBezTo>
                    <a:pt x="0" y="50927"/>
                    <a:pt x="42926" y="0"/>
                    <a:pt x="9575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1635376" y="3682546"/>
            <a:ext cx="6080760" cy="502920"/>
            <a:chOff x="0" y="0"/>
            <a:chExt cx="8107680" cy="6705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07680" cy="670560"/>
            </a:xfrm>
            <a:custGeom>
              <a:avLst/>
              <a:gdLst/>
              <a:ahLst/>
              <a:cxnLst/>
              <a:rect l="l" t="t" r="r" b="b"/>
              <a:pathLst>
                <a:path w="8107680" h="670560">
                  <a:moveTo>
                    <a:pt x="0" y="0"/>
                  </a:moveTo>
                  <a:lnTo>
                    <a:pt x="8107680" y="0"/>
                  </a:lnTo>
                  <a:lnTo>
                    <a:pt x="8107680" y="670560"/>
                  </a:lnTo>
                  <a:lnTo>
                    <a:pt x="0" y="670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85428" b="-185428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635376" y="3625396"/>
            <a:ext cx="6080760" cy="560070"/>
            <a:chOff x="0" y="0"/>
            <a:chExt cx="8107680" cy="7467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07680" cy="746760"/>
            </a:xfrm>
            <a:custGeom>
              <a:avLst/>
              <a:gdLst/>
              <a:ahLst/>
              <a:cxnLst/>
              <a:rect l="l" t="t" r="r" b="b"/>
              <a:pathLst>
                <a:path w="8107680" h="746760">
                  <a:moveTo>
                    <a:pt x="0" y="0"/>
                  </a:moveTo>
                  <a:lnTo>
                    <a:pt x="8107680" y="0"/>
                  </a:lnTo>
                  <a:lnTo>
                    <a:pt x="8107680" y="746760"/>
                  </a:lnTo>
                  <a:lnTo>
                    <a:pt x="0" y="746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61551" b="-161551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8107680" cy="8229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LEADING TIRE DISTRIBUTOR · INDIA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635376" y="4276906"/>
            <a:ext cx="6080760" cy="1051560"/>
            <a:chOff x="0" y="0"/>
            <a:chExt cx="8107680" cy="1402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07680" cy="1402080"/>
            </a:xfrm>
            <a:custGeom>
              <a:avLst/>
              <a:gdLst/>
              <a:ahLst/>
              <a:cxnLst/>
              <a:rect l="l" t="t" r="r" b="b"/>
              <a:pathLst>
                <a:path w="8107680" h="1402080">
                  <a:moveTo>
                    <a:pt x="0" y="0"/>
                  </a:moveTo>
                  <a:lnTo>
                    <a:pt x="8107680" y="0"/>
                  </a:lnTo>
                  <a:lnTo>
                    <a:pt x="8107680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596" b="-62596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35376" y="4248331"/>
            <a:ext cx="6080760" cy="1080135"/>
            <a:chOff x="0" y="0"/>
            <a:chExt cx="8107680" cy="14401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07680" cy="1440180"/>
            </a:xfrm>
            <a:custGeom>
              <a:avLst/>
              <a:gdLst/>
              <a:ahLst/>
              <a:cxnLst/>
              <a:rect l="l" t="t" r="r" b="b"/>
              <a:pathLst>
                <a:path w="8107680" h="1440180">
                  <a:moveTo>
                    <a:pt x="0" y="0"/>
                  </a:moveTo>
                  <a:lnTo>
                    <a:pt x="8107680" y="0"/>
                  </a:lnTo>
                  <a:lnTo>
                    <a:pt x="8107680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9693" b="-59693"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107680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72"/>
                </a:lnSpc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ML project for sales forecasting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635376" y="5419906"/>
            <a:ext cx="6080760" cy="1143000"/>
            <a:chOff x="0" y="0"/>
            <a:chExt cx="8107680" cy="1524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07680" cy="1524000"/>
            </a:xfrm>
            <a:custGeom>
              <a:avLst/>
              <a:gdLst/>
              <a:ahLst/>
              <a:cxnLst/>
              <a:rect l="l" t="t" r="r" b="b"/>
              <a:pathLst>
                <a:path w="8107680" h="1524000">
                  <a:moveTo>
                    <a:pt x="0" y="0"/>
                  </a:moveTo>
                  <a:lnTo>
                    <a:pt x="8107680" y="0"/>
                  </a:lnTo>
                  <a:lnTo>
                    <a:pt x="8107680" y="1524000"/>
                  </a:lnTo>
                  <a:lnTo>
                    <a:pt x="0" y="1524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588" b="-53588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635376" y="5341325"/>
            <a:ext cx="6080760" cy="1221581"/>
            <a:chOff x="0" y="0"/>
            <a:chExt cx="8107680" cy="162877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07680" cy="1628775"/>
            </a:xfrm>
            <a:custGeom>
              <a:avLst/>
              <a:gdLst/>
              <a:ahLst/>
              <a:cxnLst/>
              <a:rect l="l" t="t" r="r" b="b"/>
              <a:pathLst>
                <a:path w="8107680" h="1628775">
                  <a:moveTo>
                    <a:pt x="0" y="0"/>
                  </a:moveTo>
                  <a:lnTo>
                    <a:pt x="8107680" y="0"/>
                  </a:lnTo>
                  <a:lnTo>
                    <a:pt x="8107680" y="1628775"/>
                  </a:lnTo>
                  <a:lnTo>
                    <a:pt x="0" y="162877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6992" b="-46992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104775"/>
              <a:ext cx="8107680" cy="17335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09"/>
                </a:lnSpc>
              </a:pPr>
              <a:r>
                <a:rPr lang="en-US" sz="1899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Store-level sales and cash-flow forecasts with performance clustering and dashboards.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635376" y="6654346"/>
            <a:ext cx="6080760" cy="340690"/>
            <a:chOff x="0" y="0"/>
            <a:chExt cx="8107680" cy="4542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07680" cy="454279"/>
            </a:xfrm>
            <a:custGeom>
              <a:avLst/>
              <a:gdLst/>
              <a:ahLst/>
              <a:cxnLst/>
              <a:rect l="l" t="t" r="r" b="b"/>
              <a:pathLst>
                <a:path w="8107680" h="454279">
                  <a:moveTo>
                    <a:pt x="0" y="0"/>
                  </a:moveTo>
                  <a:lnTo>
                    <a:pt x="8107680" y="0"/>
                  </a:lnTo>
                  <a:lnTo>
                    <a:pt x="8107680" y="454279"/>
                  </a:lnTo>
                  <a:lnTo>
                    <a:pt x="0" y="4542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7517" b="-297511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635376" y="6640058"/>
            <a:ext cx="6080760" cy="354978"/>
            <a:chOff x="0" y="0"/>
            <a:chExt cx="8107680" cy="47330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07680" cy="473303"/>
            </a:xfrm>
            <a:custGeom>
              <a:avLst/>
              <a:gdLst/>
              <a:ahLst/>
              <a:cxnLst/>
              <a:rect l="l" t="t" r="r" b="b"/>
              <a:pathLst>
                <a:path w="8107680" h="473303">
                  <a:moveTo>
                    <a:pt x="0" y="0"/>
                  </a:moveTo>
                  <a:lnTo>
                    <a:pt x="8107680" y="0"/>
                  </a:lnTo>
                  <a:lnTo>
                    <a:pt x="8107680" y="473303"/>
                  </a:lnTo>
                  <a:lnTo>
                    <a:pt x="0" y="4733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3778" b="-283778"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8107680" cy="4923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79"/>
                </a:lnSpc>
              </a:pPr>
              <a:r>
                <a:rPr lang="en-US" sz="1649" spc="357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OUTCOME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635376" y="7183174"/>
            <a:ext cx="6080760" cy="384048"/>
            <a:chOff x="0" y="0"/>
            <a:chExt cx="8107680" cy="51206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635376" y="7161743"/>
            <a:ext cx="6080760" cy="405479"/>
            <a:chOff x="0" y="0"/>
            <a:chExt cx="8107680" cy="54063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Sharper financial planning.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635376" y="7605322"/>
            <a:ext cx="6080760" cy="384048"/>
            <a:chOff x="0" y="0"/>
            <a:chExt cx="8107680" cy="51206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1635376" y="7583891"/>
            <a:ext cx="6080760" cy="405479"/>
            <a:chOff x="0" y="0"/>
            <a:chExt cx="8107680" cy="54063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High and under-performers identified.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635376" y="8025946"/>
            <a:ext cx="6080760" cy="384048"/>
            <a:chOff x="0" y="0"/>
            <a:chExt cx="8107680" cy="51206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46" name="Group 46"/>
          <p:cNvGrpSpPr/>
          <p:nvPr/>
        </p:nvGrpSpPr>
        <p:grpSpPr>
          <a:xfrm>
            <a:off x="1635376" y="8004515"/>
            <a:ext cx="6080760" cy="405479"/>
            <a:chOff x="0" y="0"/>
            <a:chExt cx="8107680" cy="540639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Data-driven quarterly strategy.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742493" y="3362506"/>
            <a:ext cx="8466649" cy="5644429"/>
            <a:chOff x="0" y="0"/>
            <a:chExt cx="11288865" cy="7525906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1288903" cy="7525893"/>
            </a:xfrm>
            <a:custGeom>
              <a:avLst/>
              <a:gdLst/>
              <a:ahLst/>
              <a:cxnLst/>
              <a:rect l="l" t="t" r="r" b="b"/>
              <a:pathLst>
                <a:path w="11288903" h="7525893">
                  <a:moveTo>
                    <a:pt x="0" y="0"/>
                  </a:moveTo>
                  <a:lnTo>
                    <a:pt x="11288903" y="0"/>
                  </a:lnTo>
                  <a:lnTo>
                    <a:pt x="11288903" y="7525893"/>
                  </a:lnTo>
                  <a:lnTo>
                    <a:pt x="0" y="7525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3" r="-22"/>
              </a:stretch>
            </a:blipFill>
          </p:spPr>
        </p:sp>
      </p:grpSp>
      <p:sp>
        <p:nvSpPr>
          <p:cNvPr id="51" name="Freeform 51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5944" y="869747"/>
            <a:ext cx="10972800" cy="497281"/>
            <a:chOff x="0" y="0"/>
            <a:chExt cx="14630400" cy="6630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30400" cy="663067"/>
            </a:xfrm>
            <a:custGeom>
              <a:avLst/>
              <a:gdLst/>
              <a:ahLst/>
              <a:cxnLst/>
              <a:rect l="l" t="t" r="r" b="b"/>
              <a:pathLst>
                <a:path w="14630400" h="663067">
                  <a:moveTo>
                    <a:pt x="0" y="0"/>
                  </a:moveTo>
                  <a:lnTo>
                    <a:pt x="14630400" y="0"/>
                  </a:lnTo>
                  <a:lnTo>
                    <a:pt x="14630400" y="663067"/>
                  </a:lnTo>
                  <a:lnTo>
                    <a:pt x="0" y="663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79636" b="-37963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75944" y="848316"/>
            <a:ext cx="10972800" cy="518712"/>
            <a:chOff x="0" y="0"/>
            <a:chExt cx="14630400" cy="6916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30400" cy="691615"/>
            </a:xfrm>
            <a:custGeom>
              <a:avLst/>
              <a:gdLst/>
              <a:ahLst/>
              <a:cxnLst/>
              <a:rect l="l" t="t" r="r" b="b"/>
              <a:pathLst>
                <a:path w="14630400" h="691615">
                  <a:moveTo>
                    <a:pt x="0" y="0"/>
                  </a:moveTo>
                  <a:lnTo>
                    <a:pt x="14630400" y="0"/>
                  </a:lnTo>
                  <a:lnTo>
                    <a:pt x="14630400" y="691615"/>
                  </a:lnTo>
                  <a:lnTo>
                    <a:pt x="0" y="691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2185" b="-362185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4630400" cy="7201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399" b="1" spc="59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CASE STUDIES</a:t>
              </a:r>
              <a:r>
                <a:rPr lang="en-US" sz="2399" b="1" spc="598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 ·  PREDICTIVE ANALYTICS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75944" y="1367028"/>
            <a:ext cx="14173200" cy="914857"/>
            <a:chOff x="0" y="0"/>
            <a:chExt cx="18897600" cy="12198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7600" cy="1219835"/>
            </a:xfrm>
            <a:custGeom>
              <a:avLst/>
              <a:gdLst/>
              <a:ahLst/>
              <a:cxnLst/>
              <a:rect l="l" t="t" r="r" b="b"/>
              <a:pathLst>
                <a:path w="18897600" h="1219835">
                  <a:moveTo>
                    <a:pt x="0" y="0"/>
                  </a:moveTo>
                  <a:lnTo>
                    <a:pt x="18897600" y="0"/>
                  </a:lnTo>
                  <a:lnTo>
                    <a:pt x="18897600" y="1219835"/>
                  </a:lnTo>
                  <a:lnTo>
                    <a:pt x="0" y="12198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1652" b="-251649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75944" y="1331309"/>
            <a:ext cx="14173200" cy="950576"/>
            <a:chOff x="0" y="0"/>
            <a:chExt cx="18897600" cy="1267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897600" cy="1267434"/>
            </a:xfrm>
            <a:custGeom>
              <a:avLst/>
              <a:gdLst/>
              <a:ahLst/>
              <a:cxnLst/>
              <a:rect l="l" t="t" r="r" b="b"/>
              <a:pathLst>
                <a:path w="18897600" h="1267434">
                  <a:moveTo>
                    <a:pt x="0" y="0"/>
                  </a:moveTo>
                  <a:lnTo>
                    <a:pt x="18897600" y="0"/>
                  </a:lnTo>
                  <a:lnTo>
                    <a:pt x="18897600" y="1267434"/>
                  </a:lnTo>
                  <a:lnTo>
                    <a:pt x="0" y="12674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0524" b="-24052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8897600" cy="13150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Forecasts that cut waste and fund growth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75944" y="3301413"/>
            <a:ext cx="6880022" cy="5646420"/>
            <a:chOff x="0" y="0"/>
            <a:chExt cx="9173362" cy="7528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173464" cy="7528560"/>
            </a:xfrm>
            <a:custGeom>
              <a:avLst/>
              <a:gdLst/>
              <a:ahLst/>
              <a:cxnLst/>
              <a:rect l="l" t="t" r="r" b="b"/>
              <a:pathLst>
                <a:path w="9173464" h="7528560">
                  <a:moveTo>
                    <a:pt x="100965" y="0"/>
                  </a:moveTo>
                  <a:lnTo>
                    <a:pt x="8635111" y="0"/>
                  </a:lnTo>
                  <a:cubicBezTo>
                    <a:pt x="8932291" y="0"/>
                    <a:pt x="9173464" y="271018"/>
                    <a:pt x="9173464" y="605282"/>
                  </a:cubicBezTo>
                  <a:lnTo>
                    <a:pt x="9173464" y="7415022"/>
                  </a:lnTo>
                  <a:cubicBezTo>
                    <a:pt x="9173464" y="7477633"/>
                    <a:pt x="9128252" y="7528560"/>
                    <a:pt x="9072499" y="7528560"/>
                  </a:cubicBezTo>
                  <a:lnTo>
                    <a:pt x="538353" y="7528560"/>
                  </a:lnTo>
                  <a:cubicBezTo>
                    <a:pt x="241046" y="7528560"/>
                    <a:pt x="0" y="7257542"/>
                    <a:pt x="0" y="6923278"/>
                  </a:cubicBezTo>
                  <a:lnTo>
                    <a:pt x="0" y="113538"/>
                  </a:lnTo>
                  <a:cubicBezTo>
                    <a:pt x="0" y="50927"/>
                    <a:pt x="45212" y="0"/>
                    <a:pt x="1009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B1B33">
                    <a:alpha val="7000"/>
                  </a:srgbClr>
                </a:gs>
                <a:gs pos="100000">
                  <a:srgbClr val="0B1B33">
                    <a:alpha val="2000"/>
                  </a:srgbClr>
                </a:gs>
              </a:gsLst>
              <a:lin ang="42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1522352" y="3621453"/>
            <a:ext cx="6080760" cy="796061"/>
            <a:chOff x="0" y="0"/>
            <a:chExt cx="8107680" cy="10614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07680" cy="1061466"/>
            </a:xfrm>
            <a:custGeom>
              <a:avLst/>
              <a:gdLst/>
              <a:ahLst/>
              <a:cxnLst/>
              <a:rect l="l" t="t" r="r" b="b"/>
              <a:pathLst>
                <a:path w="8107680" h="1061466">
                  <a:moveTo>
                    <a:pt x="0" y="0"/>
                  </a:moveTo>
                  <a:lnTo>
                    <a:pt x="8107680" y="0"/>
                  </a:lnTo>
                  <a:lnTo>
                    <a:pt x="8107680" y="1061466"/>
                  </a:lnTo>
                  <a:lnTo>
                    <a:pt x="0" y="10614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8729" b="-98724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522352" y="3564303"/>
            <a:ext cx="6080760" cy="853211"/>
            <a:chOff x="0" y="0"/>
            <a:chExt cx="8107680" cy="11376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07680" cy="1137615"/>
            </a:xfrm>
            <a:custGeom>
              <a:avLst/>
              <a:gdLst/>
              <a:ahLst/>
              <a:cxnLst/>
              <a:rect l="l" t="t" r="r" b="b"/>
              <a:pathLst>
                <a:path w="8107680" h="1137615">
                  <a:moveTo>
                    <a:pt x="0" y="0"/>
                  </a:moveTo>
                  <a:lnTo>
                    <a:pt x="8107680" y="0"/>
                  </a:lnTo>
                  <a:lnTo>
                    <a:pt x="8107680" y="1137615"/>
                  </a:lnTo>
                  <a:lnTo>
                    <a:pt x="0" y="113761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8868" b="-88868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8107680" cy="12138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51"/>
                </a:lnSpc>
              </a:pPr>
              <a:r>
                <a:rPr lang="en-US" sz="2049" spc="196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FOOD &amp; BEVERAGE MANUFACTURER · INDIA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22352" y="4215813"/>
            <a:ext cx="6080760" cy="1051560"/>
            <a:chOff x="0" y="0"/>
            <a:chExt cx="8107680" cy="1402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07680" cy="1402080"/>
            </a:xfrm>
            <a:custGeom>
              <a:avLst/>
              <a:gdLst/>
              <a:ahLst/>
              <a:cxnLst/>
              <a:rect l="l" t="t" r="r" b="b"/>
              <a:pathLst>
                <a:path w="8107680" h="1402080">
                  <a:moveTo>
                    <a:pt x="0" y="0"/>
                  </a:moveTo>
                  <a:lnTo>
                    <a:pt x="8107680" y="0"/>
                  </a:lnTo>
                  <a:lnTo>
                    <a:pt x="8107680" y="1402080"/>
                  </a:lnTo>
                  <a:lnTo>
                    <a:pt x="0" y="140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596" b="-62596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522352" y="4187238"/>
            <a:ext cx="6080760" cy="1080135"/>
            <a:chOff x="0" y="0"/>
            <a:chExt cx="8107680" cy="14401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07680" cy="1440180"/>
            </a:xfrm>
            <a:custGeom>
              <a:avLst/>
              <a:gdLst/>
              <a:ahLst/>
              <a:cxnLst/>
              <a:rect l="l" t="t" r="r" b="b"/>
              <a:pathLst>
                <a:path w="8107680" h="1440180">
                  <a:moveTo>
                    <a:pt x="0" y="0"/>
                  </a:moveTo>
                  <a:lnTo>
                    <a:pt x="8107680" y="0"/>
                  </a:lnTo>
                  <a:lnTo>
                    <a:pt x="8107680" y="1440180"/>
                  </a:lnTo>
                  <a:lnTo>
                    <a:pt x="0" y="14401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9693" b="-59693"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107680" cy="1478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72"/>
                </a:lnSpc>
              </a:pPr>
              <a:r>
                <a:rPr lang="en-US" sz="2200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Demand forecasting for food manufacturing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22352" y="5358813"/>
            <a:ext cx="6080760" cy="1143000"/>
            <a:chOff x="0" y="0"/>
            <a:chExt cx="8107680" cy="1524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07680" cy="1524000"/>
            </a:xfrm>
            <a:custGeom>
              <a:avLst/>
              <a:gdLst/>
              <a:ahLst/>
              <a:cxnLst/>
              <a:rect l="l" t="t" r="r" b="b"/>
              <a:pathLst>
                <a:path w="8107680" h="1524000">
                  <a:moveTo>
                    <a:pt x="0" y="0"/>
                  </a:moveTo>
                  <a:lnTo>
                    <a:pt x="8107680" y="0"/>
                  </a:lnTo>
                  <a:lnTo>
                    <a:pt x="8107680" y="1524000"/>
                  </a:lnTo>
                  <a:lnTo>
                    <a:pt x="0" y="1524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588" b="-53588"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522352" y="5280231"/>
            <a:ext cx="6080760" cy="1221581"/>
            <a:chOff x="0" y="0"/>
            <a:chExt cx="8107680" cy="162877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07680" cy="1628775"/>
            </a:xfrm>
            <a:custGeom>
              <a:avLst/>
              <a:gdLst/>
              <a:ahLst/>
              <a:cxnLst/>
              <a:rect l="l" t="t" r="r" b="b"/>
              <a:pathLst>
                <a:path w="8107680" h="1628775">
                  <a:moveTo>
                    <a:pt x="0" y="0"/>
                  </a:moveTo>
                  <a:lnTo>
                    <a:pt x="8107680" y="0"/>
                  </a:lnTo>
                  <a:lnTo>
                    <a:pt x="8107680" y="1628775"/>
                  </a:lnTo>
                  <a:lnTo>
                    <a:pt x="0" y="162877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6992" b="-46992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104775"/>
              <a:ext cx="8107680" cy="17335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009"/>
                </a:lnSpc>
              </a:pPr>
              <a:r>
                <a:rPr lang="en-US" sz="1899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AI forecasting on historical and contextual sales data, automating production planning.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522352" y="6593253"/>
            <a:ext cx="6080760" cy="340690"/>
            <a:chOff x="0" y="0"/>
            <a:chExt cx="8107680" cy="45425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07680" cy="454279"/>
            </a:xfrm>
            <a:custGeom>
              <a:avLst/>
              <a:gdLst/>
              <a:ahLst/>
              <a:cxnLst/>
              <a:rect l="l" t="t" r="r" b="b"/>
              <a:pathLst>
                <a:path w="8107680" h="454279">
                  <a:moveTo>
                    <a:pt x="0" y="0"/>
                  </a:moveTo>
                  <a:lnTo>
                    <a:pt x="8107680" y="0"/>
                  </a:lnTo>
                  <a:lnTo>
                    <a:pt x="8107680" y="454279"/>
                  </a:lnTo>
                  <a:lnTo>
                    <a:pt x="0" y="4542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7517" b="-297511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522352" y="6578965"/>
            <a:ext cx="6080760" cy="354978"/>
            <a:chOff x="0" y="0"/>
            <a:chExt cx="8107680" cy="47330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07680" cy="473303"/>
            </a:xfrm>
            <a:custGeom>
              <a:avLst/>
              <a:gdLst/>
              <a:ahLst/>
              <a:cxnLst/>
              <a:rect l="l" t="t" r="r" b="b"/>
              <a:pathLst>
                <a:path w="8107680" h="473303">
                  <a:moveTo>
                    <a:pt x="0" y="0"/>
                  </a:moveTo>
                  <a:lnTo>
                    <a:pt x="8107680" y="0"/>
                  </a:lnTo>
                  <a:lnTo>
                    <a:pt x="8107680" y="473303"/>
                  </a:lnTo>
                  <a:lnTo>
                    <a:pt x="0" y="4733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3778" b="-283778"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8107680" cy="4923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79"/>
                </a:lnSpc>
              </a:pPr>
              <a:r>
                <a:rPr lang="en-US" sz="1649" spc="357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OUTCOME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522352" y="7122081"/>
            <a:ext cx="6080760" cy="384048"/>
            <a:chOff x="0" y="0"/>
            <a:chExt cx="8107680" cy="51206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522352" y="7100649"/>
            <a:ext cx="6080760" cy="405479"/>
            <a:chOff x="0" y="0"/>
            <a:chExt cx="8107680" cy="54063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25% less food waste.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467898" y="7544229"/>
            <a:ext cx="6080760" cy="384048"/>
            <a:chOff x="0" y="0"/>
            <a:chExt cx="8107680" cy="51206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1467898" y="7522797"/>
            <a:ext cx="6080760" cy="405479"/>
            <a:chOff x="0" y="0"/>
            <a:chExt cx="8107680" cy="54063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70% less manual forecasting effort.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522352" y="7964853"/>
            <a:ext cx="6080760" cy="384048"/>
            <a:chOff x="0" y="0"/>
            <a:chExt cx="8107680" cy="51206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07680" cy="512064"/>
            </a:xfrm>
            <a:custGeom>
              <a:avLst/>
              <a:gdLst/>
              <a:ahLst/>
              <a:cxnLst/>
              <a:rect l="l" t="t" r="r" b="b"/>
              <a:pathLst>
                <a:path w="8107680" h="512064">
                  <a:moveTo>
                    <a:pt x="0" y="0"/>
                  </a:moveTo>
                  <a:lnTo>
                    <a:pt x="8107680" y="0"/>
                  </a:lnTo>
                  <a:lnTo>
                    <a:pt x="8107680" y="512064"/>
                  </a:lnTo>
                  <a:lnTo>
                    <a:pt x="0" y="5120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58298" b="-258298"/>
              </a:stretch>
            </a:blipFill>
          </p:spPr>
        </p:sp>
      </p:grpSp>
      <p:grpSp>
        <p:nvGrpSpPr>
          <p:cNvPr id="46" name="Group 46"/>
          <p:cNvGrpSpPr/>
          <p:nvPr/>
        </p:nvGrpSpPr>
        <p:grpSpPr>
          <a:xfrm>
            <a:off x="1522352" y="7943421"/>
            <a:ext cx="6080760" cy="405479"/>
            <a:chOff x="0" y="0"/>
            <a:chExt cx="8107680" cy="540639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07680" cy="540639"/>
            </a:xfrm>
            <a:custGeom>
              <a:avLst/>
              <a:gdLst/>
              <a:ahLst/>
              <a:cxnLst/>
              <a:rect l="l" t="t" r="r" b="b"/>
              <a:pathLst>
                <a:path w="8107680" h="540639">
                  <a:moveTo>
                    <a:pt x="0" y="0"/>
                  </a:moveTo>
                  <a:lnTo>
                    <a:pt x="8107680" y="0"/>
                  </a:lnTo>
                  <a:lnTo>
                    <a:pt x="8107680" y="540639"/>
                  </a:lnTo>
                  <a:lnTo>
                    <a:pt x="0" y="5406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42206" b="-242206"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0" y="-28575"/>
              <a:ext cx="8107680" cy="5692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38"/>
                </a:lnSpc>
              </a:pPr>
              <a:r>
                <a:rPr lang="en-US" sz="1650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·  Better inventory turnover.</a:t>
              </a:r>
              <a:endParaRPr lang="en-US" sz="16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endParaRP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9398670" y="3176883"/>
            <a:ext cx="7860630" cy="5895470"/>
            <a:chOff x="0" y="0"/>
            <a:chExt cx="10480840" cy="7860627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0480802" cy="7860665"/>
            </a:xfrm>
            <a:custGeom>
              <a:avLst/>
              <a:gdLst/>
              <a:ahLst/>
              <a:cxnLst/>
              <a:rect l="l" t="t" r="r" b="b"/>
              <a:pathLst>
                <a:path w="10480802" h="7860665">
                  <a:moveTo>
                    <a:pt x="0" y="0"/>
                  </a:moveTo>
                  <a:lnTo>
                    <a:pt x="10480802" y="0"/>
                  </a:lnTo>
                  <a:lnTo>
                    <a:pt x="10480802" y="7860665"/>
                  </a:lnTo>
                  <a:lnTo>
                    <a:pt x="0" y="7860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2" b="-32"/>
              </a:stretch>
            </a:blipFill>
          </p:spPr>
        </p:sp>
      </p:grpSp>
      <p:sp>
        <p:nvSpPr>
          <p:cNvPr id="51" name="Freeform 51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398180"/>
            <a:chOff x="0" y="0"/>
            <a:chExt cx="4816593" cy="1158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158368"/>
            </a:xfrm>
            <a:custGeom>
              <a:avLst/>
              <a:gdLst/>
              <a:ahLst/>
              <a:cxnLst/>
              <a:rect l="l" t="t" r="r" b="b"/>
              <a:pathLst>
                <a:path w="4816592" h="1158368">
                  <a:moveTo>
                    <a:pt x="0" y="0"/>
                  </a:moveTo>
                  <a:lnTo>
                    <a:pt x="4816592" y="0"/>
                  </a:lnTo>
                  <a:lnTo>
                    <a:pt x="4816592" y="1158368"/>
                  </a:lnTo>
                  <a:lnTo>
                    <a:pt x="0" y="1158368"/>
                  </a:lnTo>
                  <a:close/>
                </a:path>
              </a:pathLst>
            </a:custGeom>
            <a:solidFill>
              <a:srgbClr val="F2F5F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80975"/>
              <a:ext cx="4816593" cy="1339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9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5590" y="4004850"/>
            <a:ext cx="2206036" cy="821635"/>
            <a:chOff x="-4704" y="-66675"/>
            <a:chExt cx="581014" cy="216398"/>
          </a:xfrm>
        </p:grpSpPr>
        <p:sp>
          <p:nvSpPr>
            <p:cNvPr id="6" name="Freeform 6"/>
            <p:cNvSpPr/>
            <p:nvPr/>
          </p:nvSpPr>
          <p:spPr>
            <a:xfrm>
              <a:off x="-4704" y="-38453"/>
              <a:ext cx="576310" cy="149723"/>
            </a:xfrm>
            <a:custGeom>
              <a:avLst/>
              <a:gdLst/>
              <a:ahLst/>
              <a:cxnLst/>
              <a:rect l="l" t="t" r="r" b="b"/>
              <a:pathLst>
                <a:path w="576310" h="149723">
                  <a:moveTo>
                    <a:pt x="74861" y="0"/>
                  </a:moveTo>
                  <a:lnTo>
                    <a:pt x="501448" y="0"/>
                  </a:lnTo>
                  <a:cubicBezTo>
                    <a:pt x="521303" y="0"/>
                    <a:pt x="540344" y="7887"/>
                    <a:pt x="554383" y="21926"/>
                  </a:cubicBezTo>
                  <a:cubicBezTo>
                    <a:pt x="568423" y="35966"/>
                    <a:pt x="576310" y="55007"/>
                    <a:pt x="576310" y="74861"/>
                  </a:cubicBezTo>
                  <a:lnTo>
                    <a:pt x="576310" y="74861"/>
                  </a:lnTo>
                  <a:cubicBezTo>
                    <a:pt x="576310" y="94716"/>
                    <a:pt x="568423" y="113757"/>
                    <a:pt x="554383" y="127797"/>
                  </a:cubicBezTo>
                  <a:cubicBezTo>
                    <a:pt x="540344" y="141836"/>
                    <a:pt x="521303" y="149723"/>
                    <a:pt x="501448" y="149723"/>
                  </a:cubicBezTo>
                  <a:lnTo>
                    <a:pt x="74861" y="149723"/>
                  </a:lnTo>
                  <a:cubicBezTo>
                    <a:pt x="55007" y="149723"/>
                    <a:pt x="35966" y="141836"/>
                    <a:pt x="21926" y="127797"/>
                  </a:cubicBezTo>
                  <a:cubicBezTo>
                    <a:pt x="7887" y="113757"/>
                    <a:pt x="0" y="94716"/>
                    <a:pt x="0" y="74861"/>
                  </a:cubicBezTo>
                  <a:lnTo>
                    <a:pt x="0" y="74861"/>
                  </a:lnTo>
                  <a:cubicBezTo>
                    <a:pt x="0" y="55007"/>
                    <a:pt x="7887" y="35966"/>
                    <a:pt x="21926" y="21926"/>
                  </a:cubicBezTo>
                  <a:cubicBezTo>
                    <a:pt x="35966" y="7887"/>
                    <a:pt x="55007" y="0"/>
                    <a:pt x="74861" y="0"/>
                  </a:cubicBezTo>
                  <a:close/>
                </a:path>
              </a:pathLst>
            </a:custGeom>
            <a:solidFill>
              <a:srgbClr val="00B15C"/>
            </a:soli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576310" cy="216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r>
                <a:rPr lang="en-US" sz="1800" b="1" spc="18">
                  <a:solidFill>
                    <a:schemeClr val="bg1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CONTACT</a:t>
              </a:r>
              <a:r>
                <a:rPr lang="en-US" sz="1800" b="1" spc="18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 </a:t>
              </a:r>
              <a:r>
                <a:rPr lang="en-US" sz="1800" b="1" spc="18">
                  <a:solidFill>
                    <a:schemeClr val="bg1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US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46958" y="8898876"/>
            <a:ext cx="1602066" cy="283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 spc="16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Phone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14999" y="8898876"/>
            <a:ext cx="1602066" cy="283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 spc="16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Website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38511" y="8898876"/>
            <a:ext cx="1602066" cy="283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 spc="16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E-mail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6958" y="9236308"/>
            <a:ext cx="3015424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 b="1" u="sng" spc="20">
                <a:solidFill>
                  <a:srgbClr val="002060"/>
                </a:solidFill>
                <a:latin typeface="Telegraf Bold"/>
                <a:ea typeface="Telegraf Bold"/>
                <a:cs typeface="Telegraf Bold"/>
                <a:sym typeface="Telegraf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(341) 237-2531</a:t>
            </a:r>
            <a:endParaRPr lang="en-US">
              <a:solidFill>
                <a:srgbClr val="002060"/>
              </a:solidFill>
              <a:ea typeface="Calibri"/>
              <a:cs typeface="Calibri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514999" y="9236308"/>
            <a:ext cx="3335060" cy="377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spc="20">
                <a:solidFill>
                  <a:srgbClr val="021A5A"/>
                </a:solidFill>
                <a:latin typeface="Telegraf Bold"/>
                <a:ea typeface="Telegraf Bold"/>
                <a:cs typeface="Telegraf Bold"/>
                <a:sym typeface="Telegraf Bold"/>
              </a:rPr>
              <a:t>abilytics.com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038511" y="9236308"/>
            <a:ext cx="3587253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u="sng" spc="20">
                <a:solidFill>
                  <a:srgbClr val="002060"/>
                </a:solidFill>
                <a:latin typeface="Telegraf Bold"/>
                <a:ea typeface="Telegraf Bold"/>
                <a:cs typeface="Telegraf Bold"/>
                <a:sym typeface="Telegraf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letsconnect@abilytics.com</a:t>
            </a:r>
            <a:endParaRPr lang="en-US" sz="2000" b="1" u="sng" spc="20">
              <a:solidFill>
                <a:srgbClr val="002060"/>
              </a:solidFill>
              <a:latin typeface="Telegraf Bold"/>
              <a:ea typeface="Telegraf Bold"/>
              <a:cs typeface="Telegraf Bold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33450" y="5434206"/>
            <a:ext cx="12937116" cy="2310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30"/>
              </a:lnSpc>
            </a:pPr>
            <a:r>
              <a:rPr lang="en-US" sz="8000" b="1">
                <a:solidFill>
                  <a:srgbClr val="021A5A"/>
                </a:solidFill>
                <a:latin typeface="Telegraf Medium"/>
                <a:ea typeface="+mn-lt"/>
                <a:cs typeface="+mn-lt"/>
                <a:sym typeface="Telegraf Medium"/>
              </a:rPr>
              <a:t>Building the next</a:t>
            </a:r>
            <a:endParaRPr lang="en-US" sz="8000" b="1">
              <a:solidFill>
                <a:srgbClr val="021A5A"/>
              </a:solidFill>
              <a:latin typeface="Telegraf Medium"/>
              <a:ea typeface="+mn-lt"/>
              <a:cs typeface="+mn-lt"/>
            </a:endParaRPr>
          </a:p>
          <a:p>
            <a:pPr>
              <a:lnSpc>
                <a:spcPts val="9030"/>
              </a:lnSpc>
            </a:pPr>
            <a:r>
              <a:rPr lang="en-US" sz="8000" b="1">
                <a:solidFill>
                  <a:srgbClr val="021A5A"/>
                </a:solidFill>
                <a:latin typeface="Telegraf Medium"/>
                <a:ea typeface="+mn-lt"/>
                <a:cs typeface="+mn-lt"/>
                <a:sym typeface="Telegraf Medium"/>
              </a:rPr>
              <a:t>chapter of </a:t>
            </a:r>
            <a:r>
              <a:rPr lang="en-US" sz="8000" b="1">
                <a:solidFill>
                  <a:srgbClr val="00B15C"/>
                </a:solidFill>
                <a:latin typeface="Telegraf Medium"/>
                <a:ea typeface="+mn-lt"/>
                <a:cs typeface="+mn-lt"/>
                <a:sym typeface="Telegraf Medium"/>
              </a:rPr>
              <a:t>Data &amp; AI</a:t>
            </a:r>
            <a:endParaRPr lang="en-US" sz="8000" b="1">
              <a:solidFill>
                <a:srgbClr val="021A5A"/>
              </a:solidFill>
              <a:latin typeface="Telegraf Medium"/>
              <a:ea typeface="Calibri"/>
              <a:cs typeface="Calibri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096203" y="1028700"/>
            <a:ext cx="7020861" cy="1672242"/>
          </a:xfrm>
          <a:custGeom>
            <a:avLst/>
            <a:gdLst/>
            <a:ahLst/>
            <a:cxnLst/>
            <a:rect l="l" t="t" r="r" b="b"/>
            <a:pathLst>
              <a:path w="7020861" h="1672242">
                <a:moveTo>
                  <a:pt x="0" y="0"/>
                </a:moveTo>
                <a:lnTo>
                  <a:pt x="7020862" y="0"/>
                </a:lnTo>
                <a:lnTo>
                  <a:pt x="7020862" y="1672242"/>
                </a:lnTo>
                <a:lnTo>
                  <a:pt x="0" y="16722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9892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396100">
            <a:off x="4948238" y="5138738"/>
            <a:ext cx="8391535" cy="0"/>
          </a:xfrm>
          <a:prstGeom prst="line">
            <a:avLst/>
          </a:prstGeom>
          <a:ln w="9525" cap="rnd">
            <a:solidFill>
              <a:srgbClr val="C9D2D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4380">
            <a:off x="9710738" y="2852738"/>
            <a:ext cx="7439035" cy="0"/>
          </a:xfrm>
          <a:prstGeom prst="line">
            <a:avLst/>
          </a:prstGeom>
          <a:ln w="9525" cap="rnd">
            <a:solidFill>
              <a:srgbClr val="C9D2DD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4380">
            <a:off x="9710738" y="4852988"/>
            <a:ext cx="7439035" cy="0"/>
          </a:xfrm>
          <a:prstGeom prst="line">
            <a:avLst/>
          </a:prstGeom>
          <a:ln w="9525" cap="rnd">
            <a:solidFill>
              <a:srgbClr val="C9D2DD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4380">
            <a:off x="9710738" y="6853238"/>
            <a:ext cx="7439035" cy="0"/>
          </a:xfrm>
          <a:prstGeom prst="line">
            <a:avLst/>
          </a:prstGeom>
          <a:ln w="9525" cap="rnd">
            <a:solidFill>
              <a:srgbClr val="C9D2DD">
                <a:alpha val="40000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827683" y="2855058"/>
            <a:ext cx="6527359" cy="3641722"/>
            <a:chOff x="0" y="0"/>
            <a:chExt cx="8703145" cy="48556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03183" cy="4855591"/>
            </a:xfrm>
            <a:custGeom>
              <a:avLst/>
              <a:gdLst/>
              <a:ahLst/>
              <a:cxnLst/>
              <a:rect l="l" t="t" r="r" b="b"/>
              <a:pathLst>
                <a:path w="8703183" h="4855591">
                  <a:moveTo>
                    <a:pt x="0" y="0"/>
                  </a:moveTo>
                  <a:lnTo>
                    <a:pt x="8703183" y="0"/>
                  </a:lnTo>
                  <a:lnTo>
                    <a:pt x="8703183" y="4855591"/>
                  </a:lnTo>
                  <a:lnTo>
                    <a:pt x="0" y="4855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9" b="-60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43000" y="895350"/>
            <a:ext cx="38100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r>
              <a:rPr lang="en-US" sz="12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WHY NOW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15500" y="1352550"/>
            <a:ext cx="742950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Requirements evolve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15500" y="1843087"/>
            <a:ext cx="7429500" cy="3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Usage informs the next decision.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715500" y="3352800"/>
            <a:ext cx="742950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Quality is continuous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15500" y="3812381"/>
            <a:ext cx="7429500" cy="3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AI output can’t be tested only at the end.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15500" y="5353050"/>
            <a:ext cx="742950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Tech moves mid-build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715500" y="5866133"/>
            <a:ext cx="7429500" cy="3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New capabilities reshape solutions in flight.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715500" y="7353300"/>
            <a:ext cx="742950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Releases create data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15500" y="7839075"/>
            <a:ext cx="7429500" cy="3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Learning begins before release one.</a:t>
            </a:r>
          </a:p>
        </p:txBody>
      </p:sp>
      <p:sp>
        <p:nvSpPr>
          <p:cNvPr id="20" name="Freeform 20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1278" y="1098423"/>
            <a:ext cx="10972800" cy="288493"/>
            <a:chOff x="0" y="0"/>
            <a:chExt cx="14630400" cy="3846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30400" cy="384683"/>
            </a:xfrm>
            <a:custGeom>
              <a:avLst/>
              <a:gdLst/>
              <a:ahLst/>
              <a:cxnLst/>
              <a:rect l="l" t="t" r="r" b="b"/>
              <a:pathLst>
                <a:path w="14630400" h="384683">
                  <a:moveTo>
                    <a:pt x="0" y="0"/>
                  </a:moveTo>
                  <a:lnTo>
                    <a:pt x="14630400" y="0"/>
                  </a:lnTo>
                  <a:lnTo>
                    <a:pt x="14630400" y="384683"/>
                  </a:lnTo>
                  <a:lnTo>
                    <a:pt x="0" y="38468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90551" b="-69054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81278" y="1076992"/>
            <a:ext cx="10972800" cy="309924"/>
            <a:chOff x="0" y="0"/>
            <a:chExt cx="14630400" cy="4132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30400" cy="413232"/>
            </a:xfrm>
            <a:custGeom>
              <a:avLst/>
              <a:gdLst/>
              <a:ahLst/>
              <a:cxnLst/>
              <a:rect l="l" t="t" r="r" b="b"/>
              <a:pathLst>
                <a:path w="14630400" h="413232">
                  <a:moveTo>
                    <a:pt x="0" y="0"/>
                  </a:moveTo>
                  <a:lnTo>
                    <a:pt x="14630400" y="0"/>
                  </a:lnTo>
                  <a:lnTo>
                    <a:pt x="14630400" y="413232"/>
                  </a:lnTo>
                  <a:lnTo>
                    <a:pt x="0" y="4132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39863" b="-639863"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4630400" cy="4418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78"/>
                </a:lnSpc>
              </a:pPr>
              <a:r>
                <a:rPr lang="en-US" sz="1398" spc="348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OUR JOURNEY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81278" y="715613"/>
            <a:ext cx="4572000" cy="6263640"/>
            <a:chOff x="0" y="0"/>
            <a:chExt cx="6096000" cy="83515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96000" cy="8351520"/>
            </a:xfrm>
            <a:custGeom>
              <a:avLst/>
              <a:gdLst/>
              <a:ahLst/>
              <a:cxnLst/>
              <a:rect l="l" t="t" r="r" b="b"/>
              <a:pathLst>
                <a:path w="6096000" h="8351520">
                  <a:moveTo>
                    <a:pt x="0" y="0"/>
                  </a:moveTo>
                  <a:lnTo>
                    <a:pt x="6096000" y="0"/>
                  </a:lnTo>
                  <a:lnTo>
                    <a:pt x="6096000" y="8351520"/>
                  </a:lnTo>
                  <a:lnTo>
                    <a:pt x="0" y="83515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5898" r="-125898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81278" y="487013"/>
            <a:ext cx="4572000" cy="6492240"/>
            <a:chOff x="0" y="0"/>
            <a:chExt cx="6096000" cy="86563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96000" cy="8656320"/>
            </a:xfrm>
            <a:custGeom>
              <a:avLst/>
              <a:gdLst/>
              <a:ahLst/>
              <a:cxnLst/>
              <a:rect l="l" t="t" r="r" b="b"/>
              <a:pathLst>
                <a:path w="6096000" h="8656320">
                  <a:moveTo>
                    <a:pt x="0" y="0"/>
                  </a:moveTo>
                  <a:lnTo>
                    <a:pt x="6096000" y="0"/>
                  </a:lnTo>
                  <a:lnTo>
                    <a:pt x="6096000" y="8656320"/>
                  </a:lnTo>
                  <a:lnTo>
                    <a:pt x="0" y="8656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32191" r="-132191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304800"/>
              <a:ext cx="6096000" cy="89611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6000"/>
                </a:lnSpc>
              </a:pPr>
              <a:r>
                <a:rPr lang="en-US" sz="30000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3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24478" y="2727293"/>
            <a:ext cx="5486400" cy="1292581"/>
            <a:chOff x="0" y="0"/>
            <a:chExt cx="7315200" cy="17234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315200" cy="1723390"/>
            </a:xfrm>
            <a:custGeom>
              <a:avLst/>
              <a:gdLst/>
              <a:ahLst/>
              <a:cxnLst/>
              <a:rect l="l" t="t" r="r" b="b"/>
              <a:pathLst>
                <a:path w="7315200" h="1723390">
                  <a:moveTo>
                    <a:pt x="0" y="0"/>
                  </a:moveTo>
                  <a:lnTo>
                    <a:pt x="7315200" y="0"/>
                  </a:lnTo>
                  <a:lnTo>
                    <a:pt x="7315200" y="1723390"/>
                  </a:lnTo>
                  <a:lnTo>
                    <a:pt x="0" y="17233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648" b="-32651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3824478" y="2677287"/>
            <a:ext cx="5486400" cy="1342587"/>
            <a:chOff x="0" y="0"/>
            <a:chExt cx="7315200" cy="17901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315200" cy="1790116"/>
            </a:xfrm>
            <a:custGeom>
              <a:avLst/>
              <a:gdLst/>
              <a:ahLst/>
              <a:cxnLst/>
              <a:rect l="l" t="t" r="r" b="b"/>
              <a:pathLst>
                <a:path w="7315200" h="1790116">
                  <a:moveTo>
                    <a:pt x="0" y="0"/>
                  </a:moveTo>
                  <a:lnTo>
                    <a:pt x="7315200" y="0"/>
                  </a:lnTo>
                  <a:lnTo>
                    <a:pt x="7315200" y="1790116"/>
                  </a:lnTo>
                  <a:lnTo>
                    <a:pt x="0" y="17901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9624" b="-29624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7315200" cy="1856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438"/>
                </a:lnSpc>
              </a:pPr>
              <a:r>
                <a:rPr lang="en-US" sz="6198" b="1">
                  <a:solidFill>
                    <a:srgbClr val="00B15C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hubs.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1278" y="5255609"/>
            <a:ext cx="5486400" cy="1292581"/>
            <a:chOff x="0" y="0"/>
            <a:chExt cx="7315200" cy="17234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315200" cy="1723390"/>
            </a:xfrm>
            <a:custGeom>
              <a:avLst/>
              <a:gdLst/>
              <a:ahLst/>
              <a:cxnLst/>
              <a:rect l="l" t="t" r="r" b="b"/>
              <a:pathLst>
                <a:path w="7315200" h="1723390">
                  <a:moveTo>
                    <a:pt x="0" y="0"/>
                  </a:moveTo>
                  <a:lnTo>
                    <a:pt x="7315200" y="0"/>
                  </a:lnTo>
                  <a:lnTo>
                    <a:pt x="7315200" y="1723390"/>
                  </a:lnTo>
                  <a:lnTo>
                    <a:pt x="0" y="17233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648" b="-32651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1081278" y="5205603"/>
            <a:ext cx="5486400" cy="1342587"/>
            <a:chOff x="0" y="0"/>
            <a:chExt cx="7315200" cy="179011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315200" cy="1790116"/>
            </a:xfrm>
            <a:custGeom>
              <a:avLst/>
              <a:gdLst/>
              <a:ahLst/>
              <a:cxnLst/>
              <a:rect l="l" t="t" r="r" b="b"/>
              <a:pathLst>
                <a:path w="7315200" h="1790116">
                  <a:moveTo>
                    <a:pt x="0" y="0"/>
                  </a:moveTo>
                  <a:lnTo>
                    <a:pt x="7315200" y="0"/>
                  </a:lnTo>
                  <a:lnTo>
                    <a:pt x="7315200" y="1790116"/>
                  </a:lnTo>
                  <a:lnTo>
                    <a:pt x="0" y="179011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9624" b="-29624"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7315200" cy="1856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438"/>
                </a:lnSpc>
              </a:pPr>
              <a:r>
                <a:rPr lang="en-US" sz="6198">
                  <a:solidFill>
                    <a:srgbClr val="0B1B33"/>
                  </a:solidFill>
                  <a:latin typeface="Telegraf"/>
                  <a:ea typeface="Telegraf"/>
                  <a:cs typeface="Telegraf"/>
                  <a:sym typeface="Telegraf"/>
                </a:rPr>
                <a:t>One loop.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81278" y="6444329"/>
            <a:ext cx="6858000" cy="457200"/>
            <a:chOff x="0" y="0"/>
            <a:chExt cx="9144000" cy="6096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0" y="0"/>
                  </a:moveTo>
                  <a:lnTo>
                    <a:pt x="9144000" y="0"/>
                  </a:lnTo>
                  <a:lnTo>
                    <a:pt x="9144000" y="609600"/>
                  </a:lnTo>
                  <a:lnTo>
                    <a:pt x="0" y="609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2072" b="-242070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081278" y="6430042"/>
            <a:ext cx="6858000" cy="471488"/>
            <a:chOff x="0" y="0"/>
            <a:chExt cx="9144000" cy="6286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144000" cy="628650"/>
            </a:xfrm>
            <a:custGeom>
              <a:avLst/>
              <a:gdLst/>
              <a:ahLst/>
              <a:cxnLst/>
              <a:rect l="l" t="t" r="r" b="b"/>
              <a:pathLst>
                <a:path w="9144000" h="628650">
                  <a:moveTo>
                    <a:pt x="0" y="0"/>
                  </a:moveTo>
                  <a:lnTo>
                    <a:pt x="9144000" y="0"/>
                  </a:lnTo>
                  <a:lnTo>
                    <a:pt x="9144000" y="628650"/>
                  </a:lnTo>
                  <a:lnTo>
                    <a:pt x="0" y="62865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33418" b="-233418"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9144000" cy="6477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19"/>
                </a:lnSpc>
              </a:pPr>
              <a:r>
                <a:rPr lang="en-US" sz="1600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A 24-hour engineering loop across three time zones.</a:t>
              </a:r>
              <a:endParaRPr lang="en-US" sz="1600">
                <a:solidFill>
                  <a:srgbClr val="45566B"/>
                </a:solidFill>
                <a:latin typeface="Telegraf"/>
                <a:ea typeface="Telegraf"/>
                <a:cs typeface="Telegraf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8700" y="7246620"/>
            <a:ext cx="5198364" cy="2011680"/>
            <a:chOff x="0" y="0"/>
            <a:chExt cx="6931152" cy="268224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931152" cy="2682240"/>
            </a:xfrm>
            <a:custGeom>
              <a:avLst/>
              <a:gdLst/>
              <a:ahLst/>
              <a:cxnLst/>
              <a:rect l="l" t="t" r="r" b="b"/>
              <a:pathLst>
                <a:path w="6931152" h="2682240">
                  <a:moveTo>
                    <a:pt x="0" y="0"/>
                  </a:moveTo>
                  <a:lnTo>
                    <a:pt x="6931152" y="0"/>
                  </a:lnTo>
                  <a:lnTo>
                    <a:pt x="6931152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F2F5F9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291590" y="7484050"/>
            <a:ext cx="1895094" cy="320040"/>
            <a:chOff x="0" y="0"/>
            <a:chExt cx="2526792" cy="42672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526792" cy="426720"/>
            </a:xfrm>
            <a:custGeom>
              <a:avLst/>
              <a:gdLst/>
              <a:ahLst/>
              <a:cxnLst/>
              <a:rect l="l" t="t" r="r" b="b"/>
              <a:pathLst>
                <a:path w="2526792" h="426720">
                  <a:moveTo>
                    <a:pt x="0" y="0"/>
                  </a:moveTo>
                  <a:lnTo>
                    <a:pt x="2526792" y="0"/>
                  </a:lnTo>
                  <a:lnTo>
                    <a:pt x="2526792" y="426720"/>
                  </a:lnTo>
                  <a:lnTo>
                    <a:pt x="0" y="4267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5297" b="-65300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291590" y="7462618"/>
            <a:ext cx="1895094" cy="341471"/>
            <a:chOff x="0" y="0"/>
            <a:chExt cx="2526792" cy="45529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526792" cy="455295"/>
            </a:xfrm>
            <a:custGeom>
              <a:avLst/>
              <a:gdLst/>
              <a:ahLst/>
              <a:cxnLst/>
              <a:rect l="l" t="t" r="r" b="b"/>
              <a:pathLst>
                <a:path w="2526792" h="455295">
                  <a:moveTo>
                    <a:pt x="0" y="0"/>
                  </a:moveTo>
                  <a:lnTo>
                    <a:pt x="2526792" y="0"/>
                  </a:lnTo>
                  <a:lnTo>
                    <a:pt x="2526792" y="455295"/>
                  </a:lnTo>
                  <a:lnTo>
                    <a:pt x="0" y="4552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8137" b="-58137"/>
              </a:stretch>
            </a:blip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2526792" cy="4838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78"/>
                </a:lnSpc>
              </a:pPr>
              <a:r>
                <a:rPr lang="en-US" sz="1398" spc="298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Headquarters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91590" y="7730376"/>
            <a:ext cx="3303270" cy="706069"/>
            <a:chOff x="0" y="0"/>
            <a:chExt cx="4404360" cy="94142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404360" cy="941451"/>
            </a:xfrm>
            <a:custGeom>
              <a:avLst/>
              <a:gdLst/>
              <a:ahLst/>
              <a:cxnLst/>
              <a:rect l="l" t="t" r="r" b="b"/>
              <a:pathLst>
                <a:path w="4404360" h="941451">
                  <a:moveTo>
                    <a:pt x="0" y="0"/>
                  </a:moveTo>
                  <a:lnTo>
                    <a:pt x="4404360" y="0"/>
                  </a:lnTo>
                  <a:lnTo>
                    <a:pt x="4404360" y="941451"/>
                  </a:lnTo>
                  <a:lnTo>
                    <a:pt x="0" y="9414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1094" b="-41091"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1291590" y="7694657"/>
            <a:ext cx="3303270" cy="741788"/>
            <a:chOff x="0" y="0"/>
            <a:chExt cx="4404360" cy="98905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4404360" cy="989050"/>
            </a:xfrm>
            <a:custGeom>
              <a:avLst/>
              <a:gdLst/>
              <a:ahLst/>
              <a:cxnLst/>
              <a:rect l="l" t="t" r="r" b="b"/>
              <a:pathLst>
                <a:path w="4404360" h="989050">
                  <a:moveTo>
                    <a:pt x="0" y="0"/>
                  </a:moveTo>
                  <a:lnTo>
                    <a:pt x="4404360" y="0"/>
                  </a:lnTo>
                  <a:lnTo>
                    <a:pt x="4404360" y="989050"/>
                  </a:lnTo>
                  <a:lnTo>
                    <a:pt x="0" y="98905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769" b="-36769"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4404360" cy="10366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399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Pleasanton, CA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291590" y="8455752"/>
            <a:ext cx="4537710" cy="565118"/>
            <a:chOff x="0" y="0"/>
            <a:chExt cx="6050280" cy="753491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6050280" cy="753491"/>
            </a:xfrm>
            <a:custGeom>
              <a:avLst/>
              <a:gdLst/>
              <a:ahLst/>
              <a:cxnLst/>
              <a:rect l="l" t="t" r="r" b="b"/>
              <a:pathLst>
                <a:path w="6050280" h="753491">
                  <a:moveTo>
                    <a:pt x="0" y="0"/>
                  </a:moveTo>
                  <a:lnTo>
                    <a:pt x="6050280" y="0"/>
                  </a:lnTo>
                  <a:lnTo>
                    <a:pt x="6050280" y="753491"/>
                  </a:lnTo>
                  <a:lnTo>
                    <a:pt x="0" y="75349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6349" b="-106349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6567678" y="7246620"/>
            <a:ext cx="5198364" cy="2011680"/>
            <a:chOff x="0" y="0"/>
            <a:chExt cx="6931152" cy="268224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931152" cy="2682240"/>
            </a:xfrm>
            <a:custGeom>
              <a:avLst/>
              <a:gdLst/>
              <a:ahLst/>
              <a:cxnLst/>
              <a:rect l="l" t="t" r="r" b="b"/>
              <a:pathLst>
                <a:path w="6931152" h="2682240">
                  <a:moveTo>
                    <a:pt x="0" y="0"/>
                  </a:moveTo>
                  <a:lnTo>
                    <a:pt x="6931152" y="0"/>
                  </a:lnTo>
                  <a:lnTo>
                    <a:pt x="6931152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F2F5F9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6777990" y="7517797"/>
            <a:ext cx="6309360" cy="341471"/>
            <a:chOff x="0" y="0"/>
            <a:chExt cx="8412480" cy="45529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412480" cy="455295"/>
            </a:xfrm>
            <a:custGeom>
              <a:avLst/>
              <a:gdLst/>
              <a:ahLst/>
              <a:cxnLst/>
              <a:rect l="l" t="t" r="r" b="b"/>
              <a:pathLst>
                <a:path w="8412480" h="455295">
                  <a:moveTo>
                    <a:pt x="0" y="0"/>
                  </a:moveTo>
                  <a:lnTo>
                    <a:pt x="8412480" y="0"/>
                  </a:lnTo>
                  <a:lnTo>
                    <a:pt x="8412480" y="455295"/>
                  </a:lnTo>
                  <a:lnTo>
                    <a:pt x="0" y="4552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10024" b="-310024"/>
              </a:stretch>
            </a:blipFill>
          </p:spPr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8412480" cy="4838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78"/>
                </a:lnSpc>
              </a:pPr>
              <a:r>
                <a:rPr lang="en-US" sz="1398" spc="298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Nearshore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777990" y="7869269"/>
            <a:ext cx="6309360" cy="741788"/>
            <a:chOff x="0" y="0"/>
            <a:chExt cx="8412480" cy="989051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412480" cy="989051"/>
            </a:xfrm>
            <a:custGeom>
              <a:avLst/>
              <a:gdLst/>
              <a:ahLst/>
              <a:cxnLst/>
              <a:rect l="l" t="t" r="r" b="b"/>
              <a:pathLst>
                <a:path w="8412480" h="989051">
                  <a:moveTo>
                    <a:pt x="0" y="0"/>
                  </a:moveTo>
                  <a:lnTo>
                    <a:pt x="8412480" y="0"/>
                  </a:lnTo>
                  <a:lnTo>
                    <a:pt x="8412480" y="989051"/>
                  </a:lnTo>
                  <a:lnTo>
                    <a:pt x="0" y="9890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5732" b="-115732"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8412480" cy="10366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399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Markham, ON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777990" y="8585644"/>
            <a:ext cx="6309360" cy="471488"/>
            <a:chOff x="0" y="0"/>
            <a:chExt cx="8412480" cy="62865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412480" cy="628650"/>
            </a:xfrm>
            <a:custGeom>
              <a:avLst/>
              <a:gdLst/>
              <a:ahLst/>
              <a:cxnLst/>
              <a:rect l="l" t="t" r="r" b="b"/>
              <a:pathLst>
                <a:path w="8412480" h="628650">
                  <a:moveTo>
                    <a:pt x="0" y="0"/>
                  </a:moveTo>
                  <a:lnTo>
                    <a:pt x="8412480" y="0"/>
                  </a:lnTo>
                  <a:lnTo>
                    <a:pt x="8412480" y="628650"/>
                  </a:lnTo>
                  <a:lnTo>
                    <a:pt x="0" y="62865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10745" b="-210745"/>
              </a:stretch>
            </a:blipFill>
          </p:spPr>
        </p:sp>
        <p:sp>
          <p:nvSpPr>
            <p:cNvPr id="51" name="TextBox 51"/>
            <p:cNvSpPr txBox="1"/>
            <p:nvPr/>
          </p:nvSpPr>
          <p:spPr>
            <a:xfrm>
              <a:off x="0" y="-19050"/>
              <a:ext cx="8412480" cy="6477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70"/>
                </a:lnSpc>
              </a:pPr>
              <a:r>
                <a:rPr lang="en-US" sz="1476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Same-time-zone engineering, deep US collaboration.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2054078" y="7246620"/>
            <a:ext cx="5198364" cy="2011680"/>
            <a:chOff x="0" y="0"/>
            <a:chExt cx="6931152" cy="268224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6931152" cy="2682240"/>
            </a:xfrm>
            <a:custGeom>
              <a:avLst/>
              <a:gdLst/>
              <a:ahLst/>
              <a:cxnLst/>
              <a:rect l="l" t="t" r="r" b="b"/>
              <a:pathLst>
                <a:path w="6931152" h="2682240">
                  <a:moveTo>
                    <a:pt x="0" y="0"/>
                  </a:moveTo>
                  <a:lnTo>
                    <a:pt x="6931152" y="0"/>
                  </a:lnTo>
                  <a:lnTo>
                    <a:pt x="6931152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F2F5F9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2264390" y="7517797"/>
            <a:ext cx="6309360" cy="341471"/>
            <a:chOff x="0" y="0"/>
            <a:chExt cx="8412480" cy="455295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412480" cy="455295"/>
            </a:xfrm>
            <a:custGeom>
              <a:avLst/>
              <a:gdLst/>
              <a:ahLst/>
              <a:cxnLst/>
              <a:rect l="l" t="t" r="r" b="b"/>
              <a:pathLst>
                <a:path w="8412480" h="455295">
                  <a:moveTo>
                    <a:pt x="0" y="0"/>
                  </a:moveTo>
                  <a:lnTo>
                    <a:pt x="8412480" y="0"/>
                  </a:lnTo>
                  <a:lnTo>
                    <a:pt x="8412480" y="455295"/>
                  </a:lnTo>
                  <a:lnTo>
                    <a:pt x="0" y="4552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10024" b="-310024"/>
              </a:stretch>
            </a:blipFill>
          </p:spPr>
        </p:sp>
        <p:sp>
          <p:nvSpPr>
            <p:cNvPr id="56" name="TextBox 56"/>
            <p:cNvSpPr txBox="1"/>
            <p:nvPr/>
          </p:nvSpPr>
          <p:spPr>
            <a:xfrm>
              <a:off x="0" y="-28575"/>
              <a:ext cx="8412480" cy="4838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78"/>
                </a:lnSpc>
              </a:pPr>
              <a:r>
                <a:rPr lang="en-US" sz="1398" spc="298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Delivery Center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2264390" y="7869269"/>
            <a:ext cx="6309360" cy="741788"/>
            <a:chOff x="0" y="0"/>
            <a:chExt cx="8412480" cy="989051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412480" cy="989051"/>
            </a:xfrm>
            <a:custGeom>
              <a:avLst/>
              <a:gdLst/>
              <a:ahLst/>
              <a:cxnLst/>
              <a:rect l="l" t="t" r="r" b="b"/>
              <a:pathLst>
                <a:path w="8412480" h="989051">
                  <a:moveTo>
                    <a:pt x="0" y="0"/>
                  </a:moveTo>
                  <a:lnTo>
                    <a:pt x="8412480" y="0"/>
                  </a:lnTo>
                  <a:lnTo>
                    <a:pt x="8412480" y="989051"/>
                  </a:lnTo>
                  <a:lnTo>
                    <a:pt x="0" y="9890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5732" b="-115732"/>
              </a:stretch>
            </a:blipFill>
          </p:spPr>
        </p:sp>
        <p:sp>
          <p:nvSpPr>
            <p:cNvPr id="59" name="TextBox 59"/>
            <p:cNvSpPr txBox="1"/>
            <p:nvPr/>
          </p:nvSpPr>
          <p:spPr>
            <a:xfrm>
              <a:off x="0" y="-47625"/>
              <a:ext cx="8412480" cy="10366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399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Kochi, India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264390" y="8585644"/>
            <a:ext cx="6309360" cy="471488"/>
            <a:chOff x="0" y="0"/>
            <a:chExt cx="8412480" cy="62865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412480" cy="628650"/>
            </a:xfrm>
            <a:custGeom>
              <a:avLst/>
              <a:gdLst/>
              <a:ahLst/>
              <a:cxnLst/>
              <a:rect l="l" t="t" r="r" b="b"/>
              <a:pathLst>
                <a:path w="8412480" h="628650">
                  <a:moveTo>
                    <a:pt x="0" y="0"/>
                  </a:moveTo>
                  <a:lnTo>
                    <a:pt x="8412480" y="0"/>
                  </a:lnTo>
                  <a:lnTo>
                    <a:pt x="8412480" y="628650"/>
                  </a:lnTo>
                  <a:lnTo>
                    <a:pt x="0" y="62865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10745" b="-210745"/>
              </a:stretch>
            </a:blipFill>
          </p:spPr>
        </p:sp>
        <p:sp>
          <p:nvSpPr>
            <p:cNvPr id="62" name="TextBox 62"/>
            <p:cNvSpPr txBox="1"/>
            <p:nvPr/>
          </p:nvSpPr>
          <p:spPr>
            <a:xfrm>
              <a:off x="0" y="-19050"/>
              <a:ext cx="8412480" cy="6477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90"/>
                </a:lnSpc>
              </a:pPr>
              <a:r>
                <a:rPr lang="en-US" sz="1600" err="1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Infopark</a:t>
              </a:r>
              <a:r>
                <a:rPr lang="en-US" sz="1600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 campus powering the overnight loop.</a:t>
              </a:r>
              <a:endParaRPr lang="en-US" sz="1600">
                <a:solidFill>
                  <a:srgbClr val="45566B"/>
                </a:solidFill>
                <a:latin typeface="Telegraf"/>
                <a:ea typeface="Telegraf"/>
                <a:cs typeface="Telegraf"/>
              </a:endParaRP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4886830" y="1028700"/>
            <a:ext cx="14334496" cy="5608368"/>
            <a:chOff x="0" y="0"/>
            <a:chExt cx="19112662" cy="7477823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9112612" cy="7477887"/>
            </a:xfrm>
            <a:custGeom>
              <a:avLst/>
              <a:gdLst/>
              <a:ahLst/>
              <a:cxnLst/>
              <a:rect l="l" t="t" r="r" b="b"/>
              <a:pathLst>
                <a:path w="19112612" h="7477887">
                  <a:moveTo>
                    <a:pt x="0" y="0"/>
                  </a:moveTo>
                  <a:lnTo>
                    <a:pt x="19112612" y="0"/>
                  </a:lnTo>
                  <a:lnTo>
                    <a:pt x="19112612" y="7477887"/>
                  </a:lnTo>
                  <a:lnTo>
                    <a:pt x="0" y="7477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6" b="-15"/>
              </a:stretch>
            </a:blipFill>
          </p:spPr>
        </p:sp>
      </p:grpSp>
      <p:pic>
        <p:nvPicPr>
          <p:cNvPr id="65" name="Picture 6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79476" y="2748905"/>
            <a:ext cx="406117" cy="406117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631490" y="2483206"/>
            <a:ext cx="411375" cy="411375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164980" y="3697624"/>
            <a:ext cx="411375" cy="411375"/>
          </a:xfrm>
          <a:prstGeom prst="rect">
            <a:avLst/>
          </a:prstGeom>
        </p:spPr>
      </p:pic>
      <p:grpSp>
        <p:nvGrpSpPr>
          <p:cNvPr id="68" name="Group 68"/>
          <p:cNvGrpSpPr/>
          <p:nvPr/>
        </p:nvGrpSpPr>
        <p:grpSpPr>
          <a:xfrm>
            <a:off x="6720078" y="7246620"/>
            <a:ext cx="5198364" cy="2011680"/>
            <a:chOff x="0" y="0"/>
            <a:chExt cx="6931152" cy="268224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6931152" cy="2682240"/>
            </a:xfrm>
            <a:custGeom>
              <a:avLst/>
              <a:gdLst/>
              <a:ahLst/>
              <a:cxnLst/>
              <a:rect l="l" t="t" r="r" b="b"/>
              <a:pathLst>
                <a:path w="6931152" h="2682240">
                  <a:moveTo>
                    <a:pt x="0" y="0"/>
                  </a:moveTo>
                  <a:lnTo>
                    <a:pt x="6931152" y="0"/>
                  </a:lnTo>
                  <a:lnTo>
                    <a:pt x="6931152" y="2682240"/>
                  </a:lnTo>
                  <a:lnTo>
                    <a:pt x="0" y="2682240"/>
                  </a:lnTo>
                  <a:close/>
                </a:path>
              </a:pathLst>
            </a:custGeom>
            <a:solidFill>
              <a:srgbClr val="F2F5F9"/>
            </a:solidFill>
          </p:spPr>
        </p:sp>
      </p:grpSp>
      <p:grpSp>
        <p:nvGrpSpPr>
          <p:cNvPr id="70" name="Group 70"/>
          <p:cNvGrpSpPr/>
          <p:nvPr/>
        </p:nvGrpSpPr>
        <p:grpSpPr>
          <a:xfrm>
            <a:off x="6930390" y="7517797"/>
            <a:ext cx="6309360" cy="341471"/>
            <a:chOff x="0" y="0"/>
            <a:chExt cx="8412480" cy="455295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8412480" cy="455295"/>
            </a:xfrm>
            <a:custGeom>
              <a:avLst/>
              <a:gdLst/>
              <a:ahLst/>
              <a:cxnLst/>
              <a:rect l="l" t="t" r="r" b="b"/>
              <a:pathLst>
                <a:path w="8412480" h="455295">
                  <a:moveTo>
                    <a:pt x="0" y="0"/>
                  </a:moveTo>
                  <a:lnTo>
                    <a:pt x="8412480" y="0"/>
                  </a:lnTo>
                  <a:lnTo>
                    <a:pt x="8412480" y="455295"/>
                  </a:lnTo>
                  <a:lnTo>
                    <a:pt x="0" y="4552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10024" b="-310024"/>
              </a:stretch>
            </a:blipFill>
          </p:spPr>
        </p:sp>
        <p:sp>
          <p:nvSpPr>
            <p:cNvPr id="72" name="TextBox 72"/>
            <p:cNvSpPr txBox="1"/>
            <p:nvPr/>
          </p:nvSpPr>
          <p:spPr>
            <a:xfrm>
              <a:off x="0" y="-28575"/>
              <a:ext cx="8412480" cy="4838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78"/>
                </a:lnSpc>
              </a:pPr>
              <a:r>
                <a:rPr lang="en-US" sz="1398" spc="298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Nearshore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6930390" y="7869269"/>
            <a:ext cx="6309360" cy="741788"/>
            <a:chOff x="0" y="0"/>
            <a:chExt cx="8412480" cy="989051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412480" cy="989051"/>
            </a:xfrm>
            <a:custGeom>
              <a:avLst/>
              <a:gdLst/>
              <a:ahLst/>
              <a:cxnLst/>
              <a:rect l="l" t="t" r="r" b="b"/>
              <a:pathLst>
                <a:path w="8412480" h="989051">
                  <a:moveTo>
                    <a:pt x="0" y="0"/>
                  </a:moveTo>
                  <a:lnTo>
                    <a:pt x="8412480" y="0"/>
                  </a:lnTo>
                  <a:lnTo>
                    <a:pt x="8412480" y="989051"/>
                  </a:lnTo>
                  <a:lnTo>
                    <a:pt x="0" y="9890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5732" b="-115732"/>
              </a:stretch>
            </a:blipFill>
          </p:spPr>
        </p:sp>
        <p:sp>
          <p:nvSpPr>
            <p:cNvPr id="75" name="TextBox 75"/>
            <p:cNvSpPr txBox="1"/>
            <p:nvPr/>
          </p:nvSpPr>
          <p:spPr>
            <a:xfrm>
              <a:off x="0" y="-47625"/>
              <a:ext cx="8412480" cy="10366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399" b="1">
                  <a:solidFill>
                    <a:srgbClr val="0B1B33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Markham, ON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6930390" y="8585644"/>
            <a:ext cx="6309360" cy="471488"/>
            <a:chOff x="0" y="0"/>
            <a:chExt cx="8412480" cy="62865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412480" cy="628650"/>
            </a:xfrm>
            <a:custGeom>
              <a:avLst/>
              <a:gdLst/>
              <a:ahLst/>
              <a:cxnLst/>
              <a:rect l="l" t="t" r="r" b="b"/>
              <a:pathLst>
                <a:path w="8412480" h="628650">
                  <a:moveTo>
                    <a:pt x="0" y="0"/>
                  </a:moveTo>
                  <a:lnTo>
                    <a:pt x="8412480" y="0"/>
                  </a:lnTo>
                  <a:lnTo>
                    <a:pt x="8412480" y="628650"/>
                  </a:lnTo>
                  <a:lnTo>
                    <a:pt x="0" y="62865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10745" b="-210745"/>
              </a:stretch>
            </a:blipFill>
          </p:spPr>
        </p:sp>
        <p:sp>
          <p:nvSpPr>
            <p:cNvPr id="78" name="TextBox 78"/>
            <p:cNvSpPr txBox="1"/>
            <p:nvPr/>
          </p:nvSpPr>
          <p:spPr>
            <a:xfrm>
              <a:off x="0" y="-19050"/>
              <a:ext cx="8412480" cy="6477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70"/>
                </a:lnSpc>
              </a:pPr>
              <a:r>
                <a:rPr lang="en-US" sz="1600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Same-time-zone engineering, deep US collaboration.</a:t>
              </a:r>
              <a:endParaRPr lang="en-US" sz="1600">
                <a:solidFill>
                  <a:srgbClr val="45566B"/>
                </a:solidFill>
                <a:latin typeface="Telegraf"/>
                <a:ea typeface="Telegraf"/>
                <a:cs typeface="Telegraf"/>
              </a:endParaRPr>
            </a:p>
          </p:txBody>
        </p:sp>
      </p:grpSp>
      <p:sp>
        <p:nvSpPr>
          <p:cNvPr id="79" name="Freeform 79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0" name="Group 80"/>
          <p:cNvGrpSpPr/>
          <p:nvPr/>
        </p:nvGrpSpPr>
        <p:grpSpPr>
          <a:xfrm>
            <a:off x="1272540" y="8585644"/>
            <a:ext cx="6309360" cy="471488"/>
            <a:chOff x="0" y="0"/>
            <a:chExt cx="8412480" cy="628650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8412480" cy="628650"/>
            </a:xfrm>
            <a:custGeom>
              <a:avLst/>
              <a:gdLst/>
              <a:ahLst/>
              <a:cxnLst/>
              <a:rect l="l" t="t" r="r" b="b"/>
              <a:pathLst>
                <a:path w="8412480" h="628650">
                  <a:moveTo>
                    <a:pt x="0" y="0"/>
                  </a:moveTo>
                  <a:lnTo>
                    <a:pt x="8412480" y="0"/>
                  </a:lnTo>
                  <a:lnTo>
                    <a:pt x="8412480" y="628650"/>
                  </a:lnTo>
                  <a:lnTo>
                    <a:pt x="0" y="62865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10745" b="-210745"/>
              </a:stretch>
            </a:blipFill>
          </p:spPr>
        </p:sp>
        <p:sp>
          <p:nvSpPr>
            <p:cNvPr id="82" name="TextBox 82"/>
            <p:cNvSpPr txBox="1"/>
            <p:nvPr/>
          </p:nvSpPr>
          <p:spPr>
            <a:xfrm>
              <a:off x="0" y="-19050"/>
              <a:ext cx="8412480" cy="6477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70"/>
                </a:lnSpc>
              </a:pPr>
              <a:r>
                <a:rPr lang="en-US" sz="1600">
                  <a:solidFill>
                    <a:srgbClr val="45566B"/>
                  </a:solidFill>
                  <a:latin typeface="Telegraf"/>
                  <a:ea typeface="Telegraf"/>
                  <a:cs typeface="Telegraf"/>
                  <a:sym typeface="Telegraf"/>
                </a:rPr>
                <a:t>Client leadership and forward-deployed engineers.</a:t>
              </a:r>
              <a:endParaRPr lang="en-US" sz="1600">
                <a:solidFill>
                  <a:srgbClr val="45566B"/>
                </a:solidFill>
                <a:latin typeface="Telegraf"/>
                <a:ea typeface="Telegraf"/>
                <a:cs typeface="Telegraf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2500" y="742950"/>
            <a:ext cx="3810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6B7280"/>
                </a:solidFill>
                <a:latin typeface="Telegraf"/>
                <a:ea typeface="Telegraf"/>
                <a:cs typeface="Telegraf"/>
                <a:sym typeface="Telegraf"/>
              </a:rPr>
              <a:t>THE TEAM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52500" y="1249044"/>
            <a:ext cx="16760113" cy="78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5"/>
              </a:lnSpc>
            </a:pPr>
            <a:r>
              <a:rPr lang="en-US" sz="5300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Leadership</a:t>
            </a:r>
            <a:r>
              <a:rPr lang="en-US" sz="5300">
                <a:solidFill>
                  <a:srgbClr val="020E2B"/>
                </a:solidFill>
                <a:latin typeface="Telegraf"/>
                <a:ea typeface="Telegraf"/>
                <a:cs typeface="Telegraf"/>
                <a:sym typeface="Telegraf"/>
              </a:rPr>
              <a:t> with over 2 decades of Tech experience</a:t>
            </a:r>
          </a:p>
        </p:txBody>
      </p:sp>
      <p:sp>
        <p:nvSpPr>
          <p:cNvPr id="4" name="Freeform 4"/>
          <p:cNvSpPr/>
          <p:nvPr/>
        </p:nvSpPr>
        <p:spPr>
          <a:xfrm>
            <a:off x="3214130" y="3523038"/>
            <a:ext cx="3552166" cy="687815"/>
          </a:xfrm>
          <a:custGeom>
            <a:avLst/>
            <a:gdLst/>
            <a:ahLst/>
            <a:cxnLst/>
            <a:rect l="l" t="t" r="r" b="b"/>
            <a:pathLst>
              <a:path w="3552166" h="687815">
                <a:moveTo>
                  <a:pt x="0" y="0"/>
                </a:moveTo>
                <a:lnTo>
                  <a:pt x="3552166" y="0"/>
                </a:lnTo>
                <a:lnTo>
                  <a:pt x="3552166" y="687815"/>
                </a:lnTo>
                <a:lnTo>
                  <a:pt x="0" y="687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2009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28700" y="2417127"/>
            <a:ext cx="2183993" cy="2141499"/>
            <a:chOff x="0" y="0"/>
            <a:chExt cx="828928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8928" cy="812800"/>
            </a:xfrm>
            <a:custGeom>
              <a:avLst/>
              <a:gdLst/>
              <a:ahLst/>
              <a:cxnLst/>
              <a:rect l="l" t="t" r="r" b="b"/>
              <a:pathLst>
                <a:path w="828928" h="812800">
                  <a:moveTo>
                    <a:pt x="166608" y="0"/>
                  </a:moveTo>
                  <a:lnTo>
                    <a:pt x="662321" y="0"/>
                  </a:lnTo>
                  <a:cubicBezTo>
                    <a:pt x="706508" y="0"/>
                    <a:pt x="748885" y="17553"/>
                    <a:pt x="780130" y="48798"/>
                  </a:cubicBezTo>
                  <a:cubicBezTo>
                    <a:pt x="811375" y="80043"/>
                    <a:pt x="828928" y="122421"/>
                    <a:pt x="828928" y="166608"/>
                  </a:cubicBezTo>
                  <a:lnTo>
                    <a:pt x="828928" y="646192"/>
                  </a:lnTo>
                  <a:cubicBezTo>
                    <a:pt x="828928" y="690379"/>
                    <a:pt x="811375" y="732757"/>
                    <a:pt x="780130" y="764002"/>
                  </a:cubicBezTo>
                  <a:cubicBezTo>
                    <a:pt x="748885" y="795247"/>
                    <a:pt x="706508" y="812800"/>
                    <a:pt x="662321" y="812800"/>
                  </a:cubicBezTo>
                  <a:lnTo>
                    <a:pt x="166608" y="812800"/>
                  </a:lnTo>
                  <a:cubicBezTo>
                    <a:pt x="122421" y="812800"/>
                    <a:pt x="80043" y="795247"/>
                    <a:pt x="48798" y="764002"/>
                  </a:cubicBezTo>
                  <a:cubicBezTo>
                    <a:pt x="17553" y="732757"/>
                    <a:pt x="0" y="690379"/>
                    <a:pt x="0" y="646192"/>
                  </a:cubicBezTo>
                  <a:lnTo>
                    <a:pt x="0" y="166608"/>
                  </a:lnTo>
                  <a:cubicBezTo>
                    <a:pt x="0" y="122421"/>
                    <a:pt x="17553" y="80043"/>
                    <a:pt x="48798" y="48798"/>
                  </a:cubicBezTo>
                  <a:cubicBezTo>
                    <a:pt x="80043" y="17553"/>
                    <a:pt x="122421" y="0"/>
                    <a:pt x="166608" y="0"/>
                  </a:cubicBezTo>
                  <a:close/>
                </a:path>
              </a:pathLst>
            </a:custGeom>
            <a:blipFill>
              <a:blip r:embed="rId3"/>
              <a:stretch>
                <a:fillRect t="-5241" b="-52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>
            <a:off x="2820284" y="3368419"/>
            <a:ext cx="3552166" cy="839199"/>
          </a:xfrm>
          <a:custGeom>
            <a:avLst/>
            <a:gdLst/>
            <a:ahLst/>
            <a:cxnLst/>
            <a:rect l="l" t="t" r="r" b="b"/>
            <a:pathLst>
              <a:path w="3552166" h="839199">
                <a:moveTo>
                  <a:pt x="0" y="0"/>
                </a:moveTo>
                <a:lnTo>
                  <a:pt x="3552166" y="0"/>
                </a:lnTo>
                <a:lnTo>
                  <a:pt x="3552166" y="839199"/>
                </a:lnTo>
                <a:lnTo>
                  <a:pt x="0" y="8391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 flipV="1">
            <a:off x="3318025" y="3523038"/>
            <a:ext cx="268363" cy="479961"/>
          </a:xfrm>
          <a:prstGeom prst="line">
            <a:avLst/>
          </a:prstGeom>
          <a:ln w="571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3687529" y="3578185"/>
            <a:ext cx="4788106" cy="434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CEO, Co-Founder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54694" y="4424040"/>
            <a:ext cx="4699751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Balesh Lakshminarayanan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980299"/>
            <a:ext cx="6010427" cy="96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3"/>
              </a:lnSpc>
            </a:pPr>
            <a:r>
              <a:rPr lang="en-US" sz="17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Technology entrepreneur and Times 40 Under 40 awardee. Former founder-CEO of a consulting firm he successfully scaled and exited.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705423" y="3523038"/>
            <a:ext cx="3552166" cy="687815"/>
          </a:xfrm>
          <a:custGeom>
            <a:avLst/>
            <a:gdLst/>
            <a:ahLst/>
            <a:cxnLst/>
            <a:rect l="l" t="t" r="r" b="b"/>
            <a:pathLst>
              <a:path w="3552166" h="687815">
                <a:moveTo>
                  <a:pt x="0" y="0"/>
                </a:moveTo>
                <a:lnTo>
                  <a:pt x="3552166" y="0"/>
                </a:lnTo>
                <a:lnTo>
                  <a:pt x="3552166" y="687815"/>
                </a:lnTo>
                <a:lnTo>
                  <a:pt x="0" y="687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2009"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8521431" y="2417127"/>
            <a:ext cx="2183993" cy="2141499"/>
            <a:chOff x="0" y="0"/>
            <a:chExt cx="828928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28928" cy="812800"/>
            </a:xfrm>
            <a:custGeom>
              <a:avLst/>
              <a:gdLst/>
              <a:ahLst/>
              <a:cxnLst/>
              <a:rect l="l" t="t" r="r" b="b"/>
              <a:pathLst>
                <a:path w="828928" h="812800">
                  <a:moveTo>
                    <a:pt x="166608" y="0"/>
                  </a:moveTo>
                  <a:lnTo>
                    <a:pt x="662321" y="0"/>
                  </a:lnTo>
                  <a:cubicBezTo>
                    <a:pt x="706508" y="0"/>
                    <a:pt x="748885" y="17553"/>
                    <a:pt x="780130" y="48798"/>
                  </a:cubicBezTo>
                  <a:cubicBezTo>
                    <a:pt x="811375" y="80043"/>
                    <a:pt x="828928" y="122421"/>
                    <a:pt x="828928" y="166608"/>
                  </a:cubicBezTo>
                  <a:lnTo>
                    <a:pt x="828928" y="646192"/>
                  </a:lnTo>
                  <a:cubicBezTo>
                    <a:pt x="828928" y="690379"/>
                    <a:pt x="811375" y="732757"/>
                    <a:pt x="780130" y="764002"/>
                  </a:cubicBezTo>
                  <a:cubicBezTo>
                    <a:pt x="748885" y="795247"/>
                    <a:pt x="706508" y="812800"/>
                    <a:pt x="662321" y="812800"/>
                  </a:cubicBezTo>
                  <a:lnTo>
                    <a:pt x="166608" y="812800"/>
                  </a:lnTo>
                  <a:cubicBezTo>
                    <a:pt x="122421" y="812800"/>
                    <a:pt x="80043" y="795247"/>
                    <a:pt x="48798" y="764002"/>
                  </a:cubicBezTo>
                  <a:cubicBezTo>
                    <a:pt x="17553" y="732757"/>
                    <a:pt x="0" y="690379"/>
                    <a:pt x="0" y="646192"/>
                  </a:cubicBezTo>
                  <a:lnTo>
                    <a:pt x="0" y="166608"/>
                  </a:lnTo>
                  <a:cubicBezTo>
                    <a:pt x="0" y="122421"/>
                    <a:pt x="17553" y="80043"/>
                    <a:pt x="48798" y="48798"/>
                  </a:cubicBezTo>
                  <a:cubicBezTo>
                    <a:pt x="80043" y="17553"/>
                    <a:pt x="122421" y="0"/>
                    <a:pt x="166608" y="0"/>
                  </a:cubicBezTo>
                  <a:close/>
                </a:path>
              </a:pathLst>
            </a:custGeom>
            <a:blipFill>
              <a:blip r:embed="rId5"/>
              <a:stretch>
                <a:fillRect t="-3230" b="-3225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5" name="Freeform 15"/>
          <p:cNvSpPr/>
          <p:nvPr/>
        </p:nvSpPr>
        <p:spPr>
          <a:xfrm>
            <a:off x="10311577" y="3368419"/>
            <a:ext cx="3552166" cy="839199"/>
          </a:xfrm>
          <a:custGeom>
            <a:avLst/>
            <a:gdLst/>
            <a:ahLst/>
            <a:cxnLst/>
            <a:rect l="l" t="t" r="r" b="b"/>
            <a:pathLst>
              <a:path w="3552166" h="839199">
                <a:moveTo>
                  <a:pt x="0" y="0"/>
                </a:moveTo>
                <a:lnTo>
                  <a:pt x="3552166" y="0"/>
                </a:lnTo>
                <a:lnTo>
                  <a:pt x="3552166" y="839199"/>
                </a:lnTo>
                <a:lnTo>
                  <a:pt x="0" y="8391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AutoShape 16"/>
          <p:cNvSpPr/>
          <p:nvPr/>
        </p:nvSpPr>
        <p:spPr>
          <a:xfrm flipV="1">
            <a:off x="10809319" y="3523038"/>
            <a:ext cx="268363" cy="479961"/>
          </a:xfrm>
          <a:prstGeom prst="line">
            <a:avLst/>
          </a:prstGeom>
          <a:ln w="571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1223181" y="3540610"/>
            <a:ext cx="4788106" cy="51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CTO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845987" y="4424040"/>
            <a:ext cx="4699751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Ajish Cherian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519993" y="4980299"/>
            <a:ext cx="6010427" cy="96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3"/>
              </a:lnSpc>
            </a:pPr>
            <a:r>
              <a:rPr lang="en-US" sz="17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Technology leader focused on scalable cloud, data and generative AI solutions. Work spans AI systems, platform engineering and digital transformation.</a:t>
            </a:r>
          </a:p>
        </p:txBody>
      </p:sp>
      <p:sp>
        <p:nvSpPr>
          <p:cNvPr id="20" name="Freeform 20"/>
          <p:cNvSpPr/>
          <p:nvPr/>
        </p:nvSpPr>
        <p:spPr>
          <a:xfrm>
            <a:off x="3214130" y="7328310"/>
            <a:ext cx="3552166" cy="687815"/>
          </a:xfrm>
          <a:custGeom>
            <a:avLst/>
            <a:gdLst/>
            <a:ahLst/>
            <a:cxnLst/>
            <a:rect l="l" t="t" r="r" b="b"/>
            <a:pathLst>
              <a:path w="3552166" h="687815">
                <a:moveTo>
                  <a:pt x="0" y="0"/>
                </a:moveTo>
                <a:lnTo>
                  <a:pt x="3552166" y="0"/>
                </a:lnTo>
                <a:lnTo>
                  <a:pt x="3552166" y="687815"/>
                </a:lnTo>
                <a:lnTo>
                  <a:pt x="0" y="687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2009"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028700" y="6617547"/>
            <a:ext cx="2183993" cy="2141499"/>
            <a:chOff x="0" y="0"/>
            <a:chExt cx="828928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28928" cy="812800"/>
            </a:xfrm>
            <a:custGeom>
              <a:avLst/>
              <a:gdLst/>
              <a:ahLst/>
              <a:cxnLst/>
              <a:rect l="l" t="t" r="r" b="b"/>
              <a:pathLst>
                <a:path w="828928" h="812800">
                  <a:moveTo>
                    <a:pt x="166608" y="0"/>
                  </a:moveTo>
                  <a:lnTo>
                    <a:pt x="662321" y="0"/>
                  </a:lnTo>
                  <a:cubicBezTo>
                    <a:pt x="706508" y="0"/>
                    <a:pt x="748885" y="17553"/>
                    <a:pt x="780130" y="48798"/>
                  </a:cubicBezTo>
                  <a:cubicBezTo>
                    <a:pt x="811375" y="80043"/>
                    <a:pt x="828928" y="122421"/>
                    <a:pt x="828928" y="166608"/>
                  </a:cubicBezTo>
                  <a:lnTo>
                    <a:pt x="828928" y="646192"/>
                  </a:lnTo>
                  <a:cubicBezTo>
                    <a:pt x="828928" y="690379"/>
                    <a:pt x="811375" y="732757"/>
                    <a:pt x="780130" y="764002"/>
                  </a:cubicBezTo>
                  <a:cubicBezTo>
                    <a:pt x="748885" y="795247"/>
                    <a:pt x="706508" y="812800"/>
                    <a:pt x="662321" y="812800"/>
                  </a:cubicBezTo>
                  <a:lnTo>
                    <a:pt x="166608" y="812800"/>
                  </a:lnTo>
                  <a:cubicBezTo>
                    <a:pt x="122421" y="812800"/>
                    <a:pt x="80043" y="795247"/>
                    <a:pt x="48798" y="764002"/>
                  </a:cubicBezTo>
                  <a:cubicBezTo>
                    <a:pt x="17553" y="732757"/>
                    <a:pt x="0" y="690379"/>
                    <a:pt x="0" y="646192"/>
                  </a:cubicBezTo>
                  <a:lnTo>
                    <a:pt x="0" y="166608"/>
                  </a:lnTo>
                  <a:cubicBezTo>
                    <a:pt x="0" y="122421"/>
                    <a:pt x="17553" y="80043"/>
                    <a:pt x="48798" y="48798"/>
                  </a:cubicBezTo>
                  <a:cubicBezTo>
                    <a:pt x="80043" y="17553"/>
                    <a:pt x="122421" y="0"/>
                    <a:pt x="166608" y="0"/>
                  </a:cubicBezTo>
                  <a:close/>
                </a:path>
              </a:pathLst>
            </a:custGeom>
            <a:blipFill>
              <a:blip r:embed="rId6"/>
              <a:stretch>
                <a:fillRect t="-5241" b="-52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23" name="Freeform 23"/>
          <p:cNvSpPr/>
          <p:nvPr/>
        </p:nvSpPr>
        <p:spPr>
          <a:xfrm>
            <a:off x="2820284" y="7173691"/>
            <a:ext cx="3552166" cy="839199"/>
          </a:xfrm>
          <a:custGeom>
            <a:avLst/>
            <a:gdLst/>
            <a:ahLst/>
            <a:cxnLst/>
            <a:rect l="l" t="t" r="r" b="b"/>
            <a:pathLst>
              <a:path w="3552166" h="839199">
                <a:moveTo>
                  <a:pt x="0" y="0"/>
                </a:moveTo>
                <a:lnTo>
                  <a:pt x="3552166" y="0"/>
                </a:lnTo>
                <a:lnTo>
                  <a:pt x="3552166" y="839199"/>
                </a:lnTo>
                <a:lnTo>
                  <a:pt x="0" y="8391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AutoShape 24"/>
          <p:cNvSpPr/>
          <p:nvPr/>
        </p:nvSpPr>
        <p:spPr>
          <a:xfrm flipV="1">
            <a:off x="3318025" y="7328310"/>
            <a:ext cx="268363" cy="479961"/>
          </a:xfrm>
          <a:prstGeom prst="line">
            <a:avLst/>
          </a:prstGeom>
          <a:ln w="571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TextBox 25"/>
          <p:cNvSpPr txBox="1"/>
          <p:nvPr/>
        </p:nvSpPr>
        <p:spPr>
          <a:xfrm>
            <a:off x="3731888" y="7345881"/>
            <a:ext cx="4788106" cy="51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VP, Operations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54694" y="8229311"/>
            <a:ext cx="4699751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Anjana Gopakumar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700" y="8785571"/>
            <a:ext cx="6010427" cy="96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3"/>
              </a:lnSpc>
            </a:pPr>
            <a:r>
              <a:rPr lang="en-US" sz="17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Media &amp; technology leader with past roles at Netflix, Snapchat and Nielsen. Expertise driving operations at the intersection of technology and AI.</a:t>
            </a:r>
          </a:p>
        </p:txBody>
      </p:sp>
      <p:sp>
        <p:nvSpPr>
          <p:cNvPr id="28" name="Freeform 28"/>
          <p:cNvSpPr/>
          <p:nvPr/>
        </p:nvSpPr>
        <p:spPr>
          <a:xfrm>
            <a:off x="10705423" y="7328310"/>
            <a:ext cx="3552166" cy="687815"/>
          </a:xfrm>
          <a:custGeom>
            <a:avLst/>
            <a:gdLst/>
            <a:ahLst/>
            <a:cxnLst/>
            <a:rect l="l" t="t" r="r" b="b"/>
            <a:pathLst>
              <a:path w="3552166" h="687815">
                <a:moveTo>
                  <a:pt x="0" y="0"/>
                </a:moveTo>
                <a:lnTo>
                  <a:pt x="3552166" y="0"/>
                </a:lnTo>
                <a:lnTo>
                  <a:pt x="3552166" y="687815"/>
                </a:lnTo>
                <a:lnTo>
                  <a:pt x="0" y="687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2009"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8521431" y="6617547"/>
            <a:ext cx="2183993" cy="2141499"/>
            <a:chOff x="0" y="0"/>
            <a:chExt cx="828928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28928" cy="812800"/>
            </a:xfrm>
            <a:custGeom>
              <a:avLst/>
              <a:gdLst/>
              <a:ahLst/>
              <a:cxnLst/>
              <a:rect l="l" t="t" r="r" b="b"/>
              <a:pathLst>
                <a:path w="828928" h="812800">
                  <a:moveTo>
                    <a:pt x="166608" y="0"/>
                  </a:moveTo>
                  <a:lnTo>
                    <a:pt x="662321" y="0"/>
                  </a:lnTo>
                  <a:cubicBezTo>
                    <a:pt x="706508" y="0"/>
                    <a:pt x="748885" y="17553"/>
                    <a:pt x="780130" y="48798"/>
                  </a:cubicBezTo>
                  <a:cubicBezTo>
                    <a:pt x="811375" y="80043"/>
                    <a:pt x="828928" y="122421"/>
                    <a:pt x="828928" y="166608"/>
                  </a:cubicBezTo>
                  <a:lnTo>
                    <a:pt x="828928" y="646192"/>
                  </a:lnTo>
                  <a:cubicBezTo>
                    <a:pt x="828928" y="690379"/>
                    <a:pt x="811375" y="732757"/>
                    <a:pt x="780130" y="764002"/>
                  </a:cubicBezTo>
                  <a:cubicBezTo>
                    <a:pt x="748885" y="795247"/>
                    <a:pt x="706508" y="812800"/>
                    <a:pt x="662321" y="812800"/>
                  </a:cubicBezTo>
                  <a:lnTo>
                    <a:pt x="166608" y="812800"/>
                  </a:lnTo>
                  <a:cubicBezTo>
                    <a:pt x="122421" y="812800"/>
                    <a:pt x="80043" y="795247"/>
                    <a:pt x="48798" y="764002"/>
                  </a:cubicBezTo>
                  <a:cubicBezTo>
                    <a:pt x="17553" y="732757"/>
                    <a:pt x="0" y="690379"/>
                    <a:pt x="0" y="646192"/>
                  </a:cubicBezTo>
                  <a:lnTo>
                    <a:pt x="0" y="166608"/>
                  </a:lnTo>
                  <a:cubicBezTo>
                    <a:pt x="0" y="122421"/>
                    <a:pt x="17553" y="80043"/>
                    <a:pt x="48798" y="48798"/>
                  </a:cubicBezTo>
                  <a:cubicBezTo>
                    <a:pt x="80043" y="17553"/>
                    <a:pt x="122421" y="0"/>
                    <a:pt x="166608" y="0"/>
                  </a:cubicBezTo>
                  <a:close/>
                </a:path>
              </a:pathLst>
            </a:custGeom>
            <a:blipFill>
              <a:blip r:embed="rId7"/>
              <a:stretch>
                <a:fillRect t="-5241" b="-52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31" name="Freeform 31"/>
          <p:cNvSpPr/>
          <p:nvPr/>
        </p:nvSpPr>
        <p:spPr>
          <a:xfrm>
            <a:off x="10311577" y="7173691"/>
            <a:ext cx="3552166" cy="839199"/>
          </a:xfrm>
          <a:custGeom>
            <a:avLst/>
            <a:gdLst/>
            <a:ahLst/>
            <a:cxnLst/>
            <a:rect l="l" t="t" r="r" b="b"/>
            <a:pathLst>
              <a:path w="3552166" h="839199">
                <a:moveTo>
                  <a:pt x="0" y="0"/>
                </a:moveTo>
                <a:lnTo>
                  <a:pt x="3552166" y="0"/>
                </a:lnTo>
                <a:lnTo>
                  <a:pt x="3552166" y="839199"/>
                </a:lnTo>
                <a:lnTo>
                  <a:pt x="0" y="8391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2" name="AutoShape 32"/>
          <p:cNvSpPr/>
          <p:nvPr/>
        </p:nvSpPr>
        <p:spPr>
          <a:xfrm flipV="1">
            <a:off x="10809319" y="7328310"/>
            <a:ext cx="268363" cy="479961"/>
          </a:xfrm>
          <a:prstGeom prst="line">
            <a:avLst/>
          </a:prstGeom>
          <a:ln w="571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TextBox 33"/>
          <p:cNvSpPr txBox="1"/>
          <p:nvPr/>
        </p:nvSpPr>
        <p:spPr>
          <a:xfrm>
            <a:off x="11223181" y="7345881"/>
            <a:ext cx="4788106" cy="51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Advisor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845987" y="8229311"/>
            <a:ext cx="4699751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Bijoy Jose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519993" y="8785571"/>
            <a:ext cx="6010427" cy="96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3"/>
              </a:lnSpc>
            </a:pPr>
            <a:r>
              <a:rPr lang="en-US" sz="1700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Principal consultant of Abilytics. PhD in Computer Engineering from Virginia Tech; former Software Architect at Intel Corporation.</a:t>
            </a:r>
          </a:p>
        </p:txBody>
      </p:sp>
      <p:sp>
        <p:nvSpPr>
          <p:cNvPr id="36" name="Freeform 36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2">
            <a:extLst>
              <a:ext uri="{FF2B5EF4-FFF2-40B4-BE49-F238E27FC236}">
                <a16:creationId xmlns:a16="http://schemas.microsoft.com/office/drawing/2014/main" id="{76285C02-DE36-9A92-9038-711148EE71C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27" name="Freeform 27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0" name="Group 60"/>
          <p:cNvGrpSpPr/>
          <p:nvPr/>
        </p:nvGrpSpPr>
        <p:grpSpPr>
          <a:xfrm>
            <a:off x="987552" y="382927"/>
            <a:ext cx="14737671" cy="2063847"/>
            <a:chOff x="0" y="0"/>
            <a:chExt cx="19650227" cy="2751796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9650232" cy="2751795"/>
            </a:xfrm>
            <a:custGeom>
              <a:avLst/>
              <a:gdLst/>
              <a:ahLst/>
              <a:cxnLst/>
              <a:rect l="l" t="t" r="r" b="b"/>
              <a:pathLst>
                <a:path w="19650232" h="2751795">
                  <a:moveTo>
                    <a:pt x="0" y="0"/>
                  </a:moveTo>
                  <a:lnTo>
                    <a:pt x="19650232" y="0"/>
                  </a:lnTo>
                  <a:lnTo>
                    <a:pt x="19650232" y="2751795"/>
                  </a:lnTo>
                  <a:lnTo>
                    <a:pt x="0" y="27517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9140" b="-89140"/>
              </a:stretch>
            </a:blipFill>
          </p:spPr>
        </p:sp>
        <p:sp>
          <p:nvSpPr>
            <p:cNvPr id="62" name="TextBox 62"/>
            <p:cNvSpPr txBox="1"/>
            <p:nvPr/>
          </p:nvSpPr>
          <p:spPr>
            <a:xfrm>
              <a:off x="0" y="85725"/>
              <a:ext cx="19650227" cy="266607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380"/>
                </a:lnSpc>
              </a:pPr>
              <a:r>
                <a:rPr lang="en-US" sz="7500">
                  <a:solidFill>
                    <a:srgbClr val="00B15C"/>
                  </a:solidFill>
                  <a:latin typeface="Telegraf"/>
                  <a:ea typeface="Telegraf"/>
                  <a:cs typeface="Telegraf"/>
                  <a:sym typeface="Telegraf"/>
                </a:rPr>
                <a:t>Our Values</a:t>
              </a:r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29D01936-7926-68A0-60D7-4E74F6780D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266" y="2570559"/>
            <a:ext cx="16269890" cy="61638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143000" y="595903"/>
            <a:ext cx="8250526" cy="1652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55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Our Delivery Model: </a:t>
            </a:r>
          </a:p>
          <a:p>
            <a:pPr algn="l">
              <a:lnSpc>
                <a:spcPts val="6159"/>
              </a:lnSpc>
            </a:pPr>
            <a:r>
              <a:rPr lang="en-US" sz="5599">
                <a:solidFill>
                  <a:srgbClr val="0B1B33"/>
                </a:solidFill>
                <a:latin typeface="Telegraf"/>
                <a:ea typeface="Telegraf"/>
                <a:cs typeface="Telegraf"/>
                <a:sym typeface="Telegraf"/>
              </a:rPr>
              <a:t>Agile + Loop Engineering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7023" y="3669076"/>
            <a:ext cx="4572000" cy="982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4"/>
              </a:lnSpc>
            </a:pPr>
            <a:r>
              <a:rPr lang="en-US" sz="2567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Think in outcomes. Build in loops. Learn continuously.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7024" y="5144494"/>
            <a:ext cx="4593277" cy="1819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7"/>
              </a:lnSpc>
            </a:pPr>
            <a:r>
              <a:rPr lang="en-US" sz="2605">
                <a:solidFill>
                  <a:srgbClr val="45566B"/>
                </a:solidFill>
                <a:latin typeface="Telegraf"/>
                <a:ea typeface="Telegraf"/>
                <a:cs typeface="Telegraf"/>
                <a:sym typeface="Telegraf"/>
              </a:rPr>
              <a:t>Usage data and operating evidence feed the next loop - the release is where learning begins.</a:t>
            </a:r>
          </a:p>
        </p:txBody>
      </p:sp>
      <p:sp>
        <p:nvSpPr>
          <p:cNvPr id="9" name="Freeform 9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2EADEE4-D2B4-ABD7-79DF-5328590D11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54328" y="2264567"/>
            <a:ext cx="11805046" cy="772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7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5B6551-4AD0-307E-59A9-9A8EA3B24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E7BAB301-1E86-F9B5-00D6-2D76DB0A2B3A}"/>
              </a:ext>
            </a:extLst>
          </p:cNvPr>
          <p:cNvSpPr txBox="1"/>
          <p:nvPr/>
        </p:nvSpPr>
        <p:spPr>
          <a:xfrm>
            <a:off x="1143000" y="595903"/>
            <a:ext cx="13126135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59"/>
              </a:lnSpc>
            </a:pPr>
            <a:r>
              <a:rPr lang="en-US" sz="5550">
                <a:solidFill>
                  <a:srgbClr val="00B15C"/>
                </a:solidFill>
                <a:ea typeface="+mn-lt"/>
                <a:cs typeface="+mn-lt"/>
                <a:sym typeface="Telegraf"/>
              </a:rPr>
              <a:t>Why the Next Decade Belongs to AI-Native Engineering Companies</a:t>
            </a:r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297EC60-8936-7CA1-517D-CB7D8E4F06C3}"/>
              </a:ext>
            </a:extLst>
          </p:cNvPr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DDD9FB5-27CC-9A20-A42D-2E49A6DAE2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1109" y="2180432"/>
            <a:ext cx="11983640" cy="719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34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395800">
            <a:off x="2376488" y="5424488"/>
            <a:ext cx="7820035" cy="0"/>
          </a:xfrm>
          <a:prstGeom prst="line">
            <a:avLst/>
          </a:prstGeom>
          <a:ln w="9525" cap="rnd">
            <a:solidFill>
              <a:srgbClr val="E0DDD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6862762" y="2012633"/>
            <a:ext cx="342900" cy="73819"/>
          </a:xfrm>
          <a:custGeom>
            <a:avLst/>
            <a:gdLst/>
            <a:ahLst/>
            <a:cxnLst/>
            <a:rect l="l" t="t" r="r" b="b"/>
            <a:pathLst>
              <a:path w="342900" h="73819">
                <a:moveTo>
                  <a:pt x="0" y="0"/>
                </a:moveTo>
                <a:lnTo>
                  <a:pt x="342900" y="0"/>
                </a:lnTo>
                <a:lnTo>
                  <a:pt x="342900" y="73818"/>
                </a:lnTo>
                <a:lnTo>
                  <a:pt x="0" y="73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77762" y="2012633"/>
            <a:ext cx="342900" cy="73819"/>
          </a:xfrm>
          <a:custGeom>
            <a:avLst/>
            <a:gdLst/>
            <a:ahLst/>
            <a:cxnLst/>
            <a:rect l="l" t="t" r="r" b="b"/>
            <a:pathLst>
              <a:path w="342900" h="73819">
                <a:moveTo>
                  <a:pt x="0" y="0"/>
                </a:moveTo>
                <a:lnTo>
                  <a:pt x="342900" y="0"/>
                </a:lnTo>
                <a:lnTo>
                  <a:pt x="342900" y="73818"/>
                </a:lnTo>
                <a:lnTo>
                  <a:pt x="0" y="73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62762" y="6013132"/>
            <a:ext cx="342900" cy="73819"/>
          </a:xfrm>
          <a:custGeom>
            <a:avLst/>
            <a:gdLst/>
            <a:ahLst/>
            <a:cxnLst/>
            <a:rect l="l" t="t" r="r" b="b"/>
            <a:pathLst>
              <a:path w="342900" h="73819">
                <a:moveTo>
                  <a:pt x="0" y="0"/>
                </a:moveTo>
                <a:lnTo>
                  <a:pt x="342900" y="0"/>
                </a:lnTo>
                <a:lnTo>
                  <a:pt x="342900" y="73819"/>
                </a:lnTo>
                <a:lnTo>
                  <a:pt x="0" y="738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77762" y="6013132"/>
            <a:ext cx="342900" cy="73819"/>
          </a:xfrm>
          <a:custGeom>
            <a:avLst/>
            <a:gdLst/>
            <a:ahLst/>
            <a:cxnLst/>
            <a:rect l="l" t="t" r="r" b="b"/>
            <a:pathLst>
              <a:path w="342900" h="73819">
                <a:moveTo>
                  <a:pt x="0" y="0"/>
                </a:moveTo>
                <a:lnTo>
                  <a:pt x="342900" y="0"/>
                </a:lnTo>
                <a:lnTo>
                  <a:pt x="342900" y="73819"/>
                </a:lnTo>
                <a:lnTo>
                  <a:pt x="0" y="738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52500" y="704850"/>
            <a:ext cx="38100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"/>
              </a:lnSpc>
            </a:pPr>
            <a:r>
              <a:rPr lang="en-US" sz="1299">
                <a:solidFill>
                  <a:srgbClr val="00B15C"/>
                </a:solidFill>
                <a:latin typeface="Telegraf"/>
                <a:ea typeface="Telegraf"/>
                <a:cs typeface="Telegraf"/>
                <a:sym typeface="Telegraf"/>
              </a:rPr>
              <a:t>WHAT WE DO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52500" y="1428750"/>
            <a:ext cx="4953000" cy="450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23"/>
              </a:lnSpc>
            </a:pPr>
            <a:r>
              <a:rPr lang="en-US" sz="7498">
                <a:solidFill>
                  <a:srgbClr val="020E2B"/>
                </a:solidFill>
                <a:latin typeface="Telegraf"/>
                <a:ea typeface="Telegraf"/>
                <a:cs typeface="Telegraf"/>
                <a:sym typeface="Telegraf"/>
              </a:rPr>
              <a:t>Four</a:t>
            </a:r>
          </a:p>
          <a:p>
            <a:pPr algn="l">
              <a:lnSpc>
                <a:spcPts val="8623"/>
              </a:lnSpc>
            </a:pPr>
            <a:r>
              <a:rPr lang="en-US" sz="7498">
                <a:solidFill>
                  <a:srgbClr val="020E2B"/>
                </a:solidFill>
                <a:latin typeface="Telegraf"/>
                <a:ea typeface="Telegraf"/>
                <a:cs typeface="Telegraf"/>
                <a:sym typeface="Telegraf"/>
              </a:rPr>
              <a:t>practices.</a:t>
            </a:r>
          </a:p>
          <a:p>
            <a:pPr algn="l">
              <a:lnSpc>
                <a:spcPts val="8623"/>
              </a:lnSpc>
            </a:pPr>
            <a:r>
              <a:rPr lang="en-US" sz="7498">
                <a:solidFill>
                  <a:srgbClr val="020E2B"/>
                </a:solidFill>
                <a:latin typeface="Telegraf"/>
                <a:ea typeface="Telegraf"/>
                <a:cs typeface="Telegraf"/>
                <a:sym typeface="Telegraf"/>
              </a:rPr>
              <a:t>One</a:t>
            </a:r>
          </a:p>
          <a:p>
            <a:pPr algn="l">
              <a:lnSpc>
                <a:spcPts val="8623"/>
              </a:lnSpc>
            </a:pPr>
            <a:r>
              <a:rPr lang="en-US" sz="7498">
                <a:solidFill>
                  <a:srgbClr val="020E2B"/>
                </a:solidFill>
                <a:latin typeface="Telegraf"/>
                <a:ea typeface="Telegraf"/>
                <a:cs typeface="Telegraf"/>
                <a:sym typeface="Telegraf"/>
              </a:rPr>
              <a:t>partner.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862762" y="2093757"/>
            <a:ext cx="5143500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AI Systems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862762" y="2441734"/>
            <a:ext cx="5143500" cy="1671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AI strategy &amp; roadmaps</a:t>
            </a:r>
          </a:p>
          <a:p>
            <a:pPr algn="l">
              <a:lnSpc>
                <a:spcPts val="4498"/>
              </a:lnSpc>
            </a:pPr>
            <a:r>
              <a:rPr lang="en-US" sz="2450">
                <a:solidFill>
                  <a:srgbClr val="5A5A5A"/>
                </a:solidFill>
                <a:latin typeface="Telegraf"/>
                <a:ea typeface="Open Sans"/>
                <a:cs typeface="Open Sans"/>
                <a:sym typeface="Open Sans"/>
              </a:rPr>
              <a:t>Model selection &amp; fine-tuning</a:t>
            </a:r>
            <a:endParaRPr lang="en-US" sz="2450">
              <a:solidFill>
                <a:srgbClr val="5A5A5A"/>
              </a:solidFill>
              <a:latin typeface="Telegraf"/>
              <a:ea typeface="Open Sans"/>
              <a:cs typeface="Open Sans"/>
            </a:endParaRP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Enterprise AI &amp; agentic systems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77762" y="2093757"/>
            <a:ext cx="5143500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Data Engineering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77762" y="2441734"/>
            <a:ext cx="5143500" cy="1671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Analytics &amp; insights</a:t>
            </a: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Pipelines, lakehouse &amp; DataOps</a:t>
            </a: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Streaming &amp; data quality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62762" y="6094257"/>
            <a:ext cx="5143500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Platform Engineering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62762" y="6457474"/>
            <a:ext cx="5143500" cy="1671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Internal developer platforms</a:t>
            </a: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Kubernetes, CI/CD &amp; IaC</a:t>
            </a: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Observability &amp; security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77762" y="6094257"/>
            <a:ext cx="5143500" cy="509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</a:pPr>
            <a:r>
              <a:rPr lang="en-US" sz="2599" b="1">
                <a:solidFill>
                  <a:srgbClr val="00B15C"/>
                </a:solidFill>
                <a:latin typeface="Telegraf Bold"/>
                <a:ea typeface="Telegraf Bold"/>
                <a:cs typeface="Telegraf Bold"/>
                <a:sym typeface="Telegraf Bold"/>
              </a:rPr>
              <a:t>Product Engineering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577762" y="6457474"/>
            <a:ext cx="5143500" cy="1671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AI-native product build</a:t>
            </a: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MVP to scale, full stack</a:t>
            </a:r>
          </a:p>
          <a:p>
            <a:pPr algn="l">
              <a:lnSpc>
                <a:spcPts val="4498"/>
              </a:lnSpc>
            </a:pPr>
            <a:r>
              <a:rPr lang="en-US" sz="2499">
                <a:solidFill>
                  <a:srgbClr val="5A5A5A"/>
                </a:solidFill>
                <a:latin typeface="Telegraf" panose="020B0604020202020204" charset="0"/>
                <a:ea typeface="Open Sans"/>
                <a:cs typeface="Open Sans"/>
                <a:sym typeface="Open Sans"/>
              </a:rPr>
              <a:t>UX, design &amp; iteration</a:t>
            </a:r>
          </a:p>
        </p:txBody>
      </p:sp>
      <p:sp>
        <p:nvSpPr>
          <p:cNvPr id="19" name="Freeform 19"/>
          <p:cNvSpPr/>
          <p:nvPr/>
        </p:nvSpPr>
        <p:spPr>
          <a:xfrm>
            <a:off x="14858324" y="598127"/>
            <a:ext cx="2400976" cy="571869"/>
          </a:xfrm>
          <a:custGeom>
            <a:avLst/>
            <a:gdLst/>
            <a:ahLst/>
            <a:cxnLst/>
            <a:rect l="l" t="t" r="r" b="b"/>
            <a:pathLst>
              <a:path w="2400976" h="571869">
                <a:moveTo>
                  <a:pt x="0" y="0"/>
                </a:moveTo>
                <a:lnTo>
                  <a:pt x="2400976" y="0"/>
                </a:lnTo>
                <a:lnTo>
                  <a:pt x="2400976" y="571869"/>
                </a:lnTo>
                <a:lnTo>
                  <a:pt x="0" y="571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24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ABILYTICS STUDIO -INCIDENT MANAGEMENT PLATFORM</dc:title>
  <cp:revision>1</cp:revision>
  <dcterms:created xsi:type="dcterms:W3CDTF">2006-08-16T00:00:00Z</dcterms:created>
  <dcterms:modified xsi:type="dcterms:W3CDTF">2026-08-19T03:25:53Z</dcterms:modified>
  <dc:identifier>DAHRacCxljY</dc:identifier>
</cp:coreProperties>
</file>